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4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4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49.xml" ContentType="application/vnd.openxmlformats-officedocument.presentationml.slide+xml"/>
  <Override PartName="/ppt/slides/slide2.xml" ContentType="application/vnd.openxmlformats-officedocument.presentationml.slide+xml"/>
  <Override PartName="/ppt/slides/slide5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5.xml" ContentType="application/vnd.openxmlformats-officedocument.presentationml.notesSlid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57" r:id="rId3"/>
    <p:sldId id="335" r:id="rId4"/>
    <p:sldId id="302" r:id="rId5"/>
    <p:sldId id="308" r:id="rId6"/>
    <p:sldId id="316" r:id="rId7"/>
    <p:sldId id="331" r:id="rId8"/>
    <p:sldId id="317" r:id="rId9"/>
    <p:sldId id="332" r:id="rId10"/>
    <p:sldId id="333" r:id="rId11"/>
    <p:sldId id="334" r:id="rId12"/>
    <p:sldId id="306" r:id="rId13"/>
    <p:sldId id="258" r:id="rId14"/>
    <p:sldId id="259" r:id="rId15"/>
    <p:sldId id="309" r:id="rId16"/>
    <p:sldId id="265" r:id="rId17"/>
    <p:sldId id="266" r:id="rId18"/>
    <p:sldId id="303" r:id="rId19"/>
    <p:sldId id="276" r:id="rId20"/>
    <p:sldId id="270" r:id="rId21"/>
    <p:sldId id="311" r:id="rId22"/>
    <p:sldId id="268" r:id="rId23"/>
    <p:sldId id="310" r:id="rId24"/>
    <p:sldId id="269" r:id="rId25"/>
    <p:sldId id="271" r:id="rId26"/>
    <p:sldId id="312" r:id="rId27"/>
    <p:sldId id="300" r:id="rId28"/>
    <p:sldId id="313" r:id="rId29"/>
    <p:sldId id="299" r:id="rId30"/>
    <p:sldId id="273" r:id="rId31"/>
    <p:sldId id="272" r:id="rId32"/>
    <p:sldId id="324" r:id="rId33"/>
    <p:sldId id="326" r:id="rId34"/>
    <p:sldId id="325" r:id="rId35"/>
    <p:sldId id="327" r:id="rId36"/>
    <p:sldId id="278" r:id="rId37"/>
    <p:sldId id="280" r:id="rId38"/>
    <p:sldId id="314" r:id="rId39"/>
    <p:sldId id="281" r:id="rId40"/>
    <p:sldId id="282" r:id="rId41"/>
    <p:sldId id="296" r:id="rId42"/>
    <p:sldId id="284" r:id="rId43"/>
    <p:sldId id="285" r:id="rId44"/>
    <p:sldId id="286" r:id="rId45"/>
    <p:sldId id="287" r:id="rId46"/>
    <p:sldId id="288" r:id="rId47"/>
    <p:sldId id="323" r:id="rId48"/>
    <p:sldId id="289" r:id="rId49"/>
    <p:sldId id="298" r:id="rId50"/>
    <p:sldId id="315" r:id="rId51"/>
    <p:sldId id="318" r:id="rId52"/>
    <p:sldId id="322" r:id="rId53"/>
    <p:sldId id="319" r:id="rId54"/>
    <p:sldId id="320" r:id="rId55"/>
    <p:sldId id="321" r:id="rId56"/>
    <p:sldId id="328" r:id="rId57"/>
    <p:sldId id="329" r:id="rId58"/>
    <p:sldId id="330" r:id="rId59"/>
    <p:sldId id="290" r:id="rId60"/>
    <p:sldId id="291" r:id="rId61"/>
    <p:sldId id="292" r:id="rId62"/>
    <p:sldId id="294" r:id="rId63"/>
    <p:sldId id="295"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94660"/>
  </p:normalViewPr>
  <p:slideViewPr>
    <p:cSldViewPr snapToGrid="0">
      <p:cViewPr varScale="1">
        <p:scale>
          <a:sx n="63" d="100"/>
          <a:sy n="63" d="100"/>
        </p:scale>
        <p:origin x="65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89A4F-AEC7-43A1-8ABC-725BA53B5D2A}" type="datetimeFigureOut">
              <a:rPr lang="en-US" smtClean="0"/>
              <a:t>11/26/2023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C0DD7C-C758-4D43-962F-6DF60D99005B}" type="slidenum">
              <a:rPr lang="en-US" smtClean="0"/>
              <a:t>‹#›</a:t>
            </a:fld>
            <a:endParaRPr lang="en-US"/>
          </a:p>
        </p:txBody>
      </p:sp>
    </p:spTree>
    <p:extLst>
      <p:ext uri="{BB962C8B-B14F-4D97-AF65-F5344CB8AC3E}">
        <p14:creationId xmlns:p14="http://schemas.microsoft.com/office/powerpoint/2010/main" val="2196676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C0DD7C-C758-4D43-962F-6DF60D99005B}" type="slidenum">
              <a:rPr lang="en-US" smtClean="0"/>
              <a:t>40</a:t>
            </a:fld>
            <a:endParaRPr lang="en-US"/>
          </a:p>
        </p:txBody>
      </p:sp>
    </p:spTree>
    <p:extLst>
      <p:ext uri="{BB962C8B-B14F-4D97-AF65-F5344CB8AC3E}">
        <p14:creationId xmlns:p14="http://schemas.microsoft.com/office/powerpoint/2010/main" val="781559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C0DD7C-C758-4D43-962F-6DF60D99005B}" type="slidenum">
              <a:rPr lang="en-US" smtClean="0"/>
              <a:t>54</a:t>
            </a:fld>
            <a:endParaRPr lang="en-US"/>
          </a:p>
        </p:txBody>
      </p:sp>
    </p:spTree>
    <p:extLst>
      <p:ext uri="{BB962C8B-B14F-4D97-AF65-F5344CB8AC3E}">
        <p14:creationId xmlns:p14="http://schemas.microsoft.com/office/powerpoint/2010/main" val="755172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C0DD7C-C758-4D43-962F-6DF60D99005B}" type="slidenum">
              <a:rPr lang="en-US" smtClean="0"/>
              <a:t>55</a:t>
            </a:fld>
            <a:endParaRPr lang="en-US"/>
          </a:p>
        </p:txBody>
      </p:sp>
    </p:spTree>
    <p:extLst>
      <p:ext uri="{BB962C8B-B14F-4D97-AF65-F5344CB8AC3E}">
        <p14:creationId xmlns:p14="http://schemas.microsoft.com/office/powerpoint/2010/main" val="662717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C0DD7C-C758-4D43-962F-6DF60D99005B}" type="slidenum">
              <a:rPr lang="en-US" smtClean="0"/>
              <a:t>56</a:t>
            </a:fld>
            <a:endParaRPr lang="en-US"/>
          </a:p>
        </p:txBody>
      </p:sp>
    </p:spTree>
    <p:extLst>
      <p:ext uri="{BB962C8B-B14F-4D97-AF65-F5344CB8AC3E}">
        <p14:creationId xmlns:p14="http://schemas.microsoft.com/office/powerpoint/2010/main" val="375113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C0DD7C-C758-4D43-962F-6DF60D99005B}" type="slidenum">
              <a:rPr lang="en-US" smtClean="0"/>
              <a:t>57</a:t>
            </a:fld>
            <a:endParaRPr lang="en-US"/>
          </a:p>
        </p:txBody>
      </p:sp>
    </p:spTree>
    <p:extLst>
      <p:ext uri="{BB962C8B-B14F-4D97-AF65-F5344CB8AC3E}">
        <p14:creationId xmlns:p14="http://schemas.microsoft.com/office/powerpoint/2010/main" val="3454945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C0DD7C-C758-4D43-962F-6DF60D99005B}" type="slidenum">
              <a:rPr lang="en-US" smtClean="0"/>
              <a:t>58</a:t>
            </a:fld>
            <a:endParaRPr lang="en-US"/>
          </a:p>
        </p:txBody>
      </p:sp>
    </p:spTree>
    <p:extLst>
      <p:ext uri="{BB962C8B-B14F-4D97-AF65-F5344CB8AC3E}">
        <p14:creationId xmlns:p14="http://schemas.microsoft.com/office/powerpoint/2010/main" val="722121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C0DD7C-C758-4D43-962F-6DF60D99005B}" type="slidenum">
              <a:rPr lang="en-US" smtClean="0"/>
              <a:t>61</a:t>
            </a:fld>
            <a:endParaRPr lang="en-US"/>
          </a:p>
        </p:txBody>
      </p:sp>
    </p:spTree>
    <p:extLst>
      <p:ext uri="{BB962C8B-B14F-4D97-AF65-F5344CB8AC3E}">
        <p14:creationId xmlns:p14="http://schemas.microsoft.com/office/powerpoint/2010/main" val="604605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C0DD7C-C758-4D43-962F-6DF60D99005B}" type="slidenum">
              <a:rPr lang="en-US" smtClean="0"/>
              <a:t>41</a:t>
            </a:fld>
            <a:endParaRPr lang="en-US"/>
          </a:p>
        </p:txBody>
      </p:sp>
    </p:spTree>
    <p:extLst>
      <p:ext uri="{BB962C8B-B14F-4D97-AF65-F5344CB8AC3E}">
        <p14:creationId xmlns:p14="http://schemas.microsoft.com/office/powerpoint/2010/main" val="3474023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Tolong</a:t>
            </a:r>
            <a:r>
              <a:rPr lang="en-US" dirty="0"/>
              <a:t> </a:t>
            </a:r>
            <a:r>
              <a:rPr lang="en-US" dirty="0" err="1"/>
              <a:t>usaikan</a:t>
            </a:r>
            <a:r>
              <a:rPr lang="en-US" dirty="0"/>
              <a:t> </a:t>
            </a:r>
            <a:r>
              <a:rPr lang="en-US" dirty="0" err="1"/>
              <a:t>lagi</a:t>
            </a:r>
            <a:r>
              <a:rPr lang="en-US" dirty="0"/>
              <a:t> the images </a:t>
            </a:r>
            <a:r>
              <a:rPr lang="en-US" dirty="0" err="1"/>
              <a:t>supaya</a:t>
            </a:r>
            <a:r>
              <a:rPr lang="en-US" dirty="0"/>
              <a:t> balance size </a:t>
            </a:r>
            <a:r>
              <a:rPr lang="en-US" dirty="0" err="1"/>
              <a:t>nya</a:t>
            </a:r>
            <a:r>
              <a:rPr lang="en-US" dirty="0"/>
              <a:t>, thank you</a:t>
            </a:r>
          </a:p>
        </p:txBody>
      </p:sp>
      <p:sp>
        <p:nvSpPr>
          <p:cNvPr id="4" name="Slide Number Placeholder 3"/>
          <p:cNvSpPr>
            <a:spLocks noGrp="1"/>
          </p:cNvSpPr>
          <p:nvPr>
            <p:ph type="sldNum" sz="quarter" idx="5"/>
          </p:nvPr>
        </p:nvSpPr>
        <p:spPr/>
        <p:txBody>
          <a:bodyPr/>
          <a:lstStyle/>
          <a:p>
            <a:fld id="{CCC0DD7C-C758-4D43-962F-6DF60D99005B}" type="slidenum">
              <a:rPr lang="en-US" smtClean="0"/>
              <a:t>42</a:t>
            </a:fld>
            <a:endParaRPr lang="en-US"/>
          </a:p>
        </p:txBody>
      </p:sp>
    </p:spTree>
    <p:extLst>
      <p:ext uri="{BB962C8B-B14F-4D97-AF65-F5344CB8AC3E}">
        <p14:creationId xmlns:p14="http://schemas.microsoft.com/office/powerpoint/2010/main" val="502198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t>
            </a:r>
            <a:r>
              <a:rPr lang="en-US" dirty="0" err="1"/>
              <a:t>lawakan</a:t>
            </a:r>
            <a:r>
              <a:rPr lang="en-US" dirty="0"/>
              <a:t> </a:t>
            </a:r>
            <a:r>
              <a:rPr lang="en-US" dirty="0" err="1"/>
              <a:t>lagi</a:t>
            </a:r>
            <a:endParaRPr lang="en-US" dirty="0"/>
          </a:p>
        </p:txBody>
      </p:sp>
      <p:sp>
        <p:nvSpPr>
          <p:cNvPr id="4" name="Slide Number Placeholder 3"/>
          <p:cNvSpPr>
            <a:spLocks noGrp="1"/>
          </p:cNvSpPr>
          <p:nvPr>
            <p:ph type="sldNum" sz="quarter" idx="5"/>
          </p:nvPr>
        </p:nvSpPr>
        <p:spPr/>
        <p:txBody>
          <a:bodyPr/>
          <a:lstStyle/>
          <a:p>
            <a:fld id="{CCC0DD7C-C758-4D43-962F-6DF60D99005B}" type="slidenum">
              <a:rPr lang="en-US" smtClean="0"/>
              <a:t>46</a:t>
            </a:fld>
            <a:endParaRPr lang="en-US"/>
          </a:p>
        </p:txBody>
      </p:sp>
    </p:spTree>
    <p:extLst>
      <p:ext uri="{BB962C8B-B14F-4D97-AF65-F5344CB8AC3E}">
        <p14:creationId xmlns:p14="http://schemas.microsoft.com/office/powerpoint/2010/main" val="429429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C0DD7C-C758-4D43-962F-6DF60D99005B}" type="slidenum">
              <a:rPr lang="en-US" smtClean="0"/>
              <a:t>48</a:t>
            </a:fld>
            <a:endParaRPr lang="en-US"/>
          </a:p>
        </p:txBody>
      </p:sp>
    </p:spTree>
    <p:extLst>
      <p:ext uri="{BB962C8B-B14F-4D97-AF65-F5344CB8AC3E}">
        <p14:creationId xmlns:p14="http://schemas.microsoft.com/office/powerpoint/2010/main" val="12174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C0DD7C-C758-4D43-962F-6DF60D99005B}" type="slidenum">
              <a:rPr lang="en-US" smtClean="0"/>
              <a:t>49</a:t>
            </a:fld>
            <a:endParaRPr lang="en-US"/>
          </a:p>
        </p:txBody>
      </p:sp>
    </p:spTree>
    <p:extLst>
      <p:ext uri="{BB962C8B-B14F-4D97-AF65-F5344CB8AC3E}">
        <p14:creationId xmlns:p14="http://schemas.microsoft.com/office/powerpoint/2010/main" val="35964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C0DD7C-C758-4D43-962F-6DF60D99005B}" type="slidenum">
              <a:rPr lang="en-US" smtClean="0"/>
              <a:t>51</a:t>
            </a:fld>
            <a:endParaRPr lang="en-US"/>
          </a:p>
        </p:txBody>
      </p:sp>
    </p:spTree>
    <p:extLst>
      <p:ext uri="{BB962C8B-B14F-4D97-AF65-F5344CB8AC3E}">
        <p14:creationId xmlns:p14="http://schemas.microsoft.com/office/powerpoint/2010/main" val="2172530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C0DD7C-C758-4D43-962F-6DF60D99005B}" type="slidenum">
              <a:rPr lang="en-US" smtClean="0"/>
              <a:t>52</a:t>
            </a:fld>
            <a:endParaRPr lang="en-US"/>
          </a:p>
        </p:txBody>
      </p:sp>
    </p:spTree>
    <p:extLst>
      <p:ext uri="{BB962C8B-B14F-4D97-AF65-F5344CB8AC3E}">
        <p14:creationId xmlns:p14="http://schemas.microsoft.com/office/powerpoint/2010/main" val="3027182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C0DD7C-C758-4D43-962F-6DF60D99005B}" type="slidenum">
              <a:rPr lang="en-US" smtClean="0"/>
              <a:t>53</a:t>
            </a:fld>
            <a:endParaRPr lang="en-US"/>
          </a:p>
        </p:txBody>
      </p:sp>
    </p:spTree>
    <p:extLst>
      <p:ext uri="{BB962C8B-B14F-4D97-AF65-F5344CB8AC3E}">
        <p14:creationId xmlns:p14="http://schemas.microsoft.com/office/powerpoint/2010/main" val="677016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14BFDE-328A-4D71-96B5-5CF0454AD7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5947F75-F25A-43EF-8EAF-ED6C407798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529814-E041-401E-94F9-521131079957}"/>
              </a:ext>
            </a:extLst>
          </p:cNvPr>
          <p:cNvSpPr>
            <a:spLocks noGrp="1"/>
          </p:cNvSpPr>
          <p:nvPr>
            <p:ph type="dt" sz="half" idx="10"/>
          </p:nvPr>
        </p:nvSpPr>
        <p:spPr/>
        <p:txBody>
          <a:bodyPr/>
          <a:lstStyle/>
          <a:p>
            <a:fld id="{9FEC471D-6944-405B-A9AF-D52CE397BB7A}" type="datetimeFigureOut">
              <a:rPr lang="en-US" smtClean="0"/>
              <a:t>11/26/2023</a:t>
            </a:fld>
            <a:endParaRPr lang="en-US"/>
          </a:p>
        </p:txBody>
      </p:sp>
      <p:sp>
        <p:nvSpPr>
          <p:cNvPr id="5" name="Footer Placeholder 4">
            <a:extLst>
              <a:ext uri="{FF2B5EF4-FFF2-40B4-BE49-F238E27FC236}">
                <a16:creationId xmlns:a16="http://schemas.microsoft.com/office/drawing/2014/main" xmlns="" id="{3C5E19D5-3575-4566-9F86-08EDF0CA1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29D7EFC-2749-48B3-9D8F-842D1B6E8218}"/>
              </a:ext>
            </a:extLst>
          </p:cNvPr>
          <p:cNvSpPr>
            <a:spLocks noGrp="1"/>
          </p:cNvSpPr>
          <p:nvPr>
            <p:ph type="sldNum" sz="quarter" idx="12"/>
          </p:nvPr>
        </p:nvSpPr>
        <p:spPr/>
        <p:txBody>
          <a:bodyPr/>
          <a:lstStyle/>
          <a:p>
            <a:fld id="{B2910593-A0C6-4DF1-915B-28CAE539B804}" type="slidenum">
              <a:rPr lang="en-US" smtClean="0"/>
              <a:t>‹#›</a:t>
            </a:fld>
            <a:endParaRPr lang="en-US"/>
          </a:p>
        </p:txBody>
      </p:sp>
    </p:spTree>
    <p:extLst>
      <p:ext uri="{BB962C8B-B14F-4D97-AF65-F5344CB8AC3E}">
        <p14:creationId xmlns:p14="http://schemas.microsoft.com/office/powerpoint/2010/main" val="3210045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726B05-58BB-42A9-854D-E2A4119F1A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140859B-9BAC-460B-BA73-E72B0864459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0EFBD6-0A62-4873-8653-87F6E4CEE0FA}"/>
              </a:ext>
            </a:extLst>
          </p:cNvPr>
          <p:cNvSpPr>
            <a:spLocks noGrp="1"/>
          </p:cNvSpPr>
          <p:nvPr>
            <p:ph type="dt" sz="half" idx="10"/>
          </p:nvPr>
        </p:nvSpPr>
        <p:spPr/>
        <p:txBody>
          <a:bodyPr/>
          <a:lstStyle/>
          <a:p>
            <a:fld id="{9FEC471D-6944-405B-A9AF-D52CE397BB7A}" type="datetimeFigureOut">
              <a:rPr lang="en-US" smtClean="0"/>
              <a:t>11/26/2023</a:t>
            </a:fld>
            <a:endParaRPr lang="en-US"/>
          </a:p>
        </p:txBody>
      </p:sp>
      <p:sp>
        <p:nvSpPr>
          <p:cNvPr id="5" name="Footer Placeholder 4">
            <a:extLst>
              <a:ext uri="{FF2B5EF4-FFF2-40B4-BE49-F238E27FC236}">
                <a16:creationId xmlns:a16="http://schemas.microsoft.com/office/drawing/2014/main" xmlns="" id="{7A01478B-D4EA-4221-B5E9-1294723E0A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2ADC950-6FEA-4331-8BEE-7CE480B13EF6}"/>
              </a:ext>
            </a:extLst>
          </p:cNvPr>
          <p:cNvSpPr>
            <a:spLocks noGrp="1"/>
          </p:cNvSpPr>
          <p:nvPr>
            <p:ph type="sldNum" sz="quarter" idx="12"/>
          </p:nvPr>
        </p:nvSpPr>
        <p:spPr/>
        <p:txBody>
          <a:bodyPr/>
          <a:lstStyle/>
          <a:p>
            <a:fld id="{B2910593-A0C6-4DF1-915B-28CAE539B804}" type="slidenum">
              <a:rPr lang="en-US" smtClean="0"/>
              <a:t>‹#›</a:t>
            </a:fld>
            <a:endParaRPr lang="en-US"/>
          </a:p>
        </p:txBody>
      </p:sp>
    </p:spTree>
    <p:extLst>
      <p:ext uri="{BB962C8B-B14F-4D97-AF65-F5344CB8AC3E}">
        <p14:creationId xmlns:p14="http://schemas.microsoft.com/office/powerpoint/2010/main" val="1808367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F6BB759-DA4E-468A-9F14-6E903CACEA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739938D-B0D9-4E8A-8F16-0ADDF6BCFA0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E3586E-D5FC-49CD-922A-3F897E437FE0}"/>
              </a:ext>
            </a:extLst>
          </p:cNvPr>
          <p:cNvSpPr>
            <a:spLocks noGrp="1"/>
          </p:cNvSpPr>
          <p:nvPr>
            <p:ph type="dt" sz="half" idx="10"/>
          </p:nvPr>
        </p:nvSpPr>
        <p:spPr/>
        <p:txBody>
          <a:bodyPr/>
          <a:lstStyle/>
          <a:p>
            <a:fld id="{9FEC471D-6944-405B-A9AF-D52CE397BB7A}" type="datetimeFigureOut">
              <a:rPr lang="en-US" smtClean="0"/>
              <a:t>11/26/2023</a:t>
            </a:fld>
            <a:endParaRPr lang="en-US"/>
          </a:p>
        </p:txBody>
      </p:sp>
      <p:sp>
        <p:nvSpPr>
          <p:cNvPr id="5" name="Footer Placeholder 4">
            <a:extLst>
              <a:ext uri="{FF2B5EF4-FFF2-40B4-BE49-F238E27FC236}">
                <a16:creationId xmlns:a16="http://schemas.microsoft.com/office/drawing/2014/main" xmlns="" id="{BF3E48A5-C300-4547-A163-E8E1E4F00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72834D-311F-44E4-AE03-56CAEF6BE81E}"/>
              </a:ext>
            </a:extLst>
          </p:cNvPr>
          <p:cNvSpPr>
            <a:spLocks noGrp="1"/>
          </p:cNvSpPr>
          <p:nvPr>
            <p:ph type="sldNum" sz="quarter" idx="12"/>
          </p:nvPr>
        </p:nvSpPr>
        <p:spPr/>
        <p:txBody>
          <a:bodyPr/>
          <a:lstStyle/>
          <a:p>
            <a:fld id="{B2910593-A0C6-4DF1-915B-28CAE539B804}" type="slidenum">
              <a:rPr lang="en-US" smtClean="0"/>
              <a:t>‹#›</a:t>
            </a:fld>
            <a:endParaRPr lang="en-US"/>
          </a:p>
        </p:txBody>
      </p:sp>
    </p:spTree>
    <p:extLst>
      <p:ext uri="{BB962C8B-B14F-4D97-AF65-F5344CB8AC3E}">
        <p14:creationId xmlns:p14="http://schemas.microsoft.com/office/powerpoint/2010/main" val="194298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ABB1A-0524-48E2-AB5E-0EC194D97C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DA06313-5657-4598-8CBE-3B54EE1C73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50F76B-ACFB-4132-84D1-62D2CF988890}"/>
              </a:ext>
            </a:extLst>
          </p:cNvPr>
          <p:cNvSpPr>
            <a:spLocks noGrp="1"/>
          </p:cNvSpPr>
          <p:nvPr>
            <p:ph type="dt" sz="half" idx="10"/>
          </p:nvPr>
        </p:nvSpPr>
        <p:spPr/>
        <p:txBody>
          <a:bodyPr/>
          <a:lstStyle/>
          <a:p>
            <a:fld id="{9FEC471D-6944-405B-A9AF-D52CE397BB7A}" type="datetimeFigureOut">
              <a:rPr lang="en-US" smtClean="0"/>
              <a:t>11/26/2023</a:t>
            </a:fld>
            <a:endParaRPr lang="en-US"/>
          </a:p>
        </p:txBody>
      </p:sp>
      <p:sp>
        <p:nvSpPr>
          <p:cNvPr id="5" name="Footer Placeholder 4">
            <a:extLst>
              <a:ext uri="{FF2B5EF4-FFF2-40B4-BE49-F238E27FC236}">
                <a16:creationId xmlns:a16="http://schemas.microsoft.com/office/drawing/2014/main" xmlns="" id="{58CAB828-B4E6-4B2D-BF32-60ECB40BF3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3F74033-2C0D-4C30-8BD9-BFA01DC30D2E}"/>
              </a:ext>
            </a:extLst>
          </p:cNvPr>
          <p:cNvSpPr>
            <a:spLocks noGrp="1"/>
          </p:cNvSpPr>
          <p:nvPr>
            <p:ph type="sldNum" sz="quarter" idx="12"/>
          </p:nvPr>
        </p:nvSpPr>
        <p:spPr/>
        <p:txBody>
          <a:bodyPr/>
          <a:lstStyle/>
          <a:p>
            <a:fld id="{B2910593-A0C6-4DF1-915B-28CAE539B804}" type="slidenum">
              <a:rPr lang="en-US" smtClean="0"/>
              <a:t>‹#›</a:t>
            </a:fld>
            <a:endParaRPr lang="en-US"/>
          </a:p>
        </p:txBody>
      </p:sp>
    </p:spTree>
    <p:extLst>
      <p:ext uri="{BB962C8B-B14F-4D97-AF65-F5344CB8AC3E}">
        <p14:creationId xmlns:p14="http://schemas.microsoft.com/office/powerpoint/2010/main" val="175403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FB0B3-FDDC-4384-9C54-5C489685C3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2433DB2-B7FD-433D-942C-0DD0892ED8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DA53D37-ED34-409C-A31A-55F649825C3A}"/>
              </a:ext>
            </a:extLst>
          </p:cNvPr>
          <p:cNvSpPr>
            <a:spLocks noGrp="1"/>
          </p:cNvSpPr>
          <p:nvPr>
            <p:ph type="dt" sz="half" idx="10"/>
          </p:nvPr>
        </p:nvSpPr>
        <p:spPr/>
        <p:txBody>
          <a:bodyPr/>
          <a:lstStyle/>
          <a:p>
            <a:fld id="{9FEC471D-6944-405B-A9AF-D52CE397BB7A}" type="datetimeFigureOut">
              <a:rPr lang="en-US" smtClean="0"/>
              <a:t>11/26/2023</a:t>
            </a:fld>
            <a:endParaRPr lang="en-US"/>
          </a:p>
        </p:txBody>
      </p:sp>
      <p:sp>
        <p:nvSpPr>
          <p:cNvPr id="5" name="Footer Placeholder 4">
            <a:extLst>
              <a:ext uri="{FF2B5EF4-FFF2-40B4-BE49-F238E27FC236}">
                <a16:creationId xmlns:a16="http://schemas.microsoft.com/office/drawing/2014/main" xmlns="" id="{CE33E9AC-E3C9-436F-9ECD-2C3B13AEF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A2EB7F-735D-473A-A442-9F5ED7666EC1}"/>
              </a:ext>
            </a:extLst>
          </p:cNvPr>
          <p:cNvSpPr>
            <a:spLocks noGrp="1"/>
          </p:cNvSpPr>
          <p:nvPr>
            <p:ph type="sldNum" sz="quarter" idx="12"/>
          </p:nvPr>
        </p:nvSpPr>
        <p:spPr/>
        <p:txBody>
          <a:bodyPr/>
          <a:lstStyle/>
          <a:p>
            <a:fld id="{B2910593-A0C6-4DF1-915B-28CAE539B804}" type="slidenum">
              <a:rPr lang="en-US" smtClean="0"/>
              <a:t>‹#›</a:t>
            </a:fld>
            <a:endParaRPr lang="en-US"/>
          </a:p>
        </p:txBody>
      </p:sp>
    </p:spTree>
    <p:extLst>
      <p:ext uri="{BB962C8B-B14F-4D97-AF65-F5344CB8AC3E}">
        <p14:creationId xmlns:p14="http://schemas.microsoft.com/office/powerpoint/2010/main" val="910058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169BD2-82B4-4697-8AAA-ADE2D77512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9857B3-F1DF-47E7-9EF4-91DA0D193B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CABA82E-153F-49C7-9EAE-2BBF1B1D18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8328759-1C0F-41A6-A6F8-D776B90549B2}"/>
              </a:ext>
            </a:extLst>
          </p:cNvPr>
          <p:cNvSpPr>
            <a:spLocks noGrp="1"/>
          </p:cNvSpPr>
          <p:nvPr>
            <p:ph type="dt" sz="half" idx="10"/>
          </p:nvPr>
        </p:nvSpPr>
        <p:spPr/>
        <p:txBody>
          <a:bodyPr/>
          <a:lstStyle/>
          <a:p>
            <a:fld id="{9FEC471D-6944-405B-A9AF-D52CE397BB7A}" type="datetimeFigureOut">
              <a:rPr lang="en-US" smtClean="0"/>
              <a:t>11/26/2023</a:t>
            </a:fld>
            <a:endParaRPr lang="en-US"/>
          </a:p>
        </p:txBody>
      </p:sp>
      <p:sp>
        <p:nvSpPr>
          <p:cNvPr id="6" name="Footer Placeholder 5">
            <a:extLst>
              <a:ext uri="{FF2B5EF4-FFF2-40B4-BE49-F238E27FC236}">
                <a16:creationId xmlns:a16="http://schemas.microsoft.com/office/drawing/2014/main" xmlns="" id="{C1FA3C47-21B6-4CFE-AF90-8920BE1062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D4D2574-3DED-446D-B67E-10B644AC2CD3}"/>
              </a:ext>
            </a:extLst>
          </p:cNvPr>
          <p:cNvSpPr>
            <a:spLocks noGrp="1"/>
          </p:cNvSpPr>
          <p:nvPr>
            <p:ph type="sldNum" sz="quarter" idx="12"/>
          </p:nvPr>
        </p:nvSpPr>
        <p:spPr/>
        <p:txBody>
          <a:bodyPr/>
          <a:lstStyle/>
          <a:p>
            <a:fld id="{B2910593-A0C6-4DF1-915B-28CAE539B804}" type="slidenum">
              <a:rPr lang="en-US" smtClean="0"/>
              <a:t>‹#›</a:t>
            </a:fld>
            <a:endParaRPr lang="en-US"/>
          </a:p>
        </p:txBody>
      </p:sp>
    </p:spTree>
    <p:extLst>
      <p:ext uri="{BB962C8B-B14F-4D97-AF65-F5344CB8AC3E}">
        <p14:creationId xmlns:p14="http://schemas.microsoft.com/office/powerpoint/2010/main" val="281738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E318DF-E00B-436A-B1B6-25550866A1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F10FADE-A198-491C-A2FD-44745A9422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CD596DA-ED67-4680-8081-02EE33385B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668A3C6-6C41-4B0B-B808-77EFD545D2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B5FE80A-AF74-46B1-888B-3423EA4178D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3DA1B97-AF24-45DE-871A-C6EF04C68563}"/>
              </a:ext>
            </a:extLst>
          </p:cNvPr>
          <p:cNvSpPr>
            <a:spLocks noGrp="1"/>
          </p:cNvSpPr>
          <p:nvPr>
            <p:ph type="dt" sz="half" idx="10"/>
          </p:nvPr>
        </p:nvSpPr>
        <p:spPr/>
        <p:txBody>
          <a:bodyPr/>
          <a:lstStyle/>
          <a:p>
            <a:fld id="{9FEC471D-6944-405B-A9AF-D52CE397BB7A}" type="datetimeFigureOut">
              <a:rPr lang="en-US" smtClean="0"/>
              <a:t>11/26/2023</a:t>
            </a:fld>
            <a:endParaRPr lang="en-US"/>
          </a:p>
        </p:txBody>
      </p:sp>
      <p:sp>
        <p:nvSpPr>
          <p:cNvPr id="8" name="Footer Placeholder 7">
            <a:extLst>
              <a:ext uri="{FF2B5EF4-FFF2-40B4-BE49-F238E27FC236}">
                <a16:creationId xmlns:a16="http://schemas.microsoft.com/office/drawing/2014/main" xmlns="" id="{6FB6579D-212A-4A95-8218-3F520606E4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A40422E-EF47-4617-9BD1-EC869663337F}"/>
              </a:ext>
            </a:extLst>
          </p:cNvPr>
          <p:cNvSpPr>
            <a:spLocks noGrp="1"/>
          </p:cNvSpPr>
          <p:nvPr>
            <p:ph type="sldNum" sz="quarter" idx="12"/>
          </p:nvPr>
        </p:nvSpPr>
        <p:spPr/>
        <p:txBody>
          <a:bodyPr/>
          <a:lstStyle/>
          <a:p>
            <a:fld id="{B2910593-A0C6-4DF1-915B-28CAE539B804}" type="slidenum">
              <a:rPr lang="en-US" smtClean="0"/>
              <a:t>‹#›</a:t>
            </a:fld>
            <a:endParaRPr lang="en-US"/>
          </a:p>
        </p:txBody>
      </p:sp>
    </p:spTree>
    <p:extLst>
      <p:ext uri="{BB962C8B-B14F-4D97-AF65-F5344CB8AC3E}">
        <p14:creationId xmlns:p14="http://schemas.microsoft.com/office/powerpoint/2010/main" val="2819285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5EAA39-A1FC-4881-8BCF-C27E55E4E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AA19B60-A761-4A28-8E44-0F12EA0AEACD}"/>
              </a:ext>
            </a:extLst>
          </p:cNvPr>
          <p:cNvSpPr>
            <a:spLocks noGrp="1"/>
          </p:cNvSpPr>
          <p:nvPr>
            <p:ph type="dt" sz="half" idx="10"/>
          </p:nvPr>
        </p:nvSpPr>
        <p:spPr/>
        <p:txBody>
          <a:bodyPr/>
          <a:lstStyle/>
          <a:p>
            <a:fld id="{9FEC471D-6944-405B-A9AF-D52CE397BB7A}" type="datetimeFigureOut">
              <a:rPr lang="en-US" smtClean="0"/>
              <a:t>11/26/2023</a:t>
            </a:fld>
            <a:endParaRPr lang="en-US"/>
          </a:p>
        </p:txBody>
      </p:sp>
      <p:sp>
        <p:nvSpPr>
          <p:cNvPr id="4" name="Footer Placeholder 3">
            <a:extLst>
              <a:ext uri="{FF2B5EF4-FFF2-40B4-BE49-F238E27FC236}">
                <a16:creationId xmlns:a16="http://schemas.microsoft.com/office/drawing/2014/main" xmlns="" id="{FF5B7EE8-7DDC-4FE8-B990-E7B9D4E48E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066BF4F-0560-450E-B85B-6408A00024BB}"/>
              </a:ext>
            </a:extLst>
          </p:cNvPr>
          <p:cNvSpPr>
            <a:spLocks noGrp="1"/>
          </p:cNvSpPr>
          <p:nvPr>
            <p:ph type="sldNum" sz="quarter" idx="12"/>
          </p:nvPr>
        </p:nvSpPr>
        <p:spPr/>
        <p:txBody>
          <a:bodyPr/>
          <a:lstStyle/>
          <a:p>
            <a:fld id="{B2910593-A0C6-4DF1-915B-28CAE539B804}" type="slidenum">
              <a:rPr lang="en-US" smtClean="0"/>
              <a:t>‹#›</a:t>
            </a:fld>
            <a:endParaRPr lang="en-US"/>
          </a:p>
        </p:txBody>
      </p:sp>
    </p:spTree>
    <p:extLst>
      <p:ext uri="{BB962C8B-B14F-4D97-AF65-F5344CB8AC3E}">
        <p14:creationId xmlns:p14="http://schemas.microsoft.com/office/powerpoint/2010/main" val="1923096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EA9C105-84DD-4624-886F-38D1E906BCBB}"/>
              </a:ext>
            </a:extLst>
          </p:cNvPr>
          <p:cNvSpPr>
            <a:spLocks noGrp="1"/>
          </p:cNvSpPr>
          <p:nvPr>
            <p:ph type="dt" sz="half" idx="10"/>
          </p:nvPr>
        </p:nvSpPr>
        <p:spPr/>
        <p:txBody>
          <a:bodyPr/>
          <a:lstStyle/>
          <a:p>
            <a:fld id="{9FEC471D-6944-405B-A9AF-D52CE397BB7A}" type="datetimeFigureOut">
              <a:rPr lang="en-US" smtClean="0"/>
              <a:t>11/26/2023</a:t>
            </a:fld>
            <a:endParaRPr lang="en-US"/>
          </a:p>
        </p:txBody>
      </p:sp>
      <p:sp>
        <p:nvSpPr>
          <p:cNvPr id="3" name="Footer Placeholder 2">
            <a:extLst>
              <a:ext uri="{FF2B5EF4-FFF2-40B4-BE49-F238E27FC236}">
                <a16:creationId xmlns:a16="http://schemas.microsoft.com/office/drawing/2014/main" xmlns="" id="{8EF72D26-CB37-4493-9092-57687181F1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7B5C84E-6254-4E58-ADE3-151A3C764CE5}"/>
              </a:ext>
            </a:extLst>
          </p:cNvPr>
          <p:cNvSpPr>
            <a:spLocks noGrp="1"/>
          </p:cNvSpPr>
          <p:nvPr>
            <p:ph type="sldNum" sz="quarter" idx="12"/>
          </p:nvPr>
        </p:nvSpPr>
        <p:spPr/>
        <p:txBody>
          <a:bodyPr/>
          <a:lstStyle/>
          <a:p>
            <a:fld id="{B2910593-A0C6-4DF1-915B-28CAE539B804}" type="slidenum">
              <a:rPr lang="en-US" smtClean="0"/>
              <a:t>‹#›</a:t>
            </a:fld>
            <a:endParaRPr lang="en-US"/>
          </a:p>
        </p:txBody>
      </p:sp>
    </p:spTree>
    <p:extLst>
      <p:ext uri="{BB962C8B-B14F-4D97-AF65-F5344CB8AC3E}">
        <p14:creationId xmlns:p14="http://schemas.microsoft.com/office/powerpoint/2010/main" val="49688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3F8A3F-ED4D-42D1-A3B7-0DF3584B45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8BE0267-97FB-4932-B375-1AF0B063F5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72E5C3F-F56E-4F10-94D2-3399744F0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9F2DFCE-912E-401F-ABCA-82F2D3271415}"/>
              </a:ext>
            </a:extLst>
          </p:cNvPr>
          <p:cNvSpPr>
            <a:spLocks noGrp="1"/>
          </p:cNvSpPr>
          <p:nvPr>
            <p:ph type="dt" sz="half" idx="10"/>
          </p:nvPr>
        </p:nvSpPr>
        <p:spPr/>
        <p:txBody>
          <a:bodyPr/>
          <a:lstStyle/>
          <a:p>
            <a:fld id="{9FEC471D-6944-405B-A9AF-D52CE397BB7A}" type="datetimeFigureOut">
              <a:rPr lang="en-US" smtClean="0"/>
              <a:t>11/26/2023</a:t>
            </a:fld>
            <a:endParaRPr lang="en-US"/>
          </a:p>
        </p:txBody>
      </p:sp>
      <p:sp>
        <p:nvSpPr>
          <p:cNvPr id="6" name="Footer Placeholder 5">
            <a:extLst>
              <a:ext uri="{FF2B5EF4-FFF2-40B4-BE49-F238E27FC236}">
                <a16:creationId xmlns:a16="http://schemas.microsoft.com/office/drawing/2014/main" xmlns="" id="{E6C64596-5FC4-42D9-B1CD-406DAFA9B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8A0DCB3-435E-4C22-8216-21848B395385}"/>
              </a:ext>
            </a:extLst>
          </p:cNvPr>
          <p:cNvSpPr>
            <a:spLocks noGrp="1"/>
          </p:cNvSpPr>
          <p:nvPr>
            <p:ph type="sldNum" sz="quarter" idx="12"/>
          </p:nvPr>
        </p:nvSpPr>
        <p:spPr/>
        <p:txBody>
          <a:bodyPr/>
          <a:lstStyle/>
          <a:p>
            <a:fld id="{B2910593-A0C6-4DF1-915B-28CAE539B804}" type="slidenum">
              <a:rPr lang="en-US" smtClean="0"/>
              <a:t>‹#›</a:t>
            </a:fld>
            <a:endParaRPr lang="en-US"/>
          </a:p>
        </p:txBody>
      </p:sp>
    </p:spTree>
    <p:extLst>
      <p:ext uri="{BB962C8B-B14F-4D97-AF65-F5344CB8AC3E}">
        <p14:creationId xmlns:p14="http://schemas.microsoft.com/office/powerpoint/2010/main" val="216020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AC3DD8-D361-4D01-BBDF-2EAD4ED3E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3F0ED64-A413-497D-8DA3-D921572CD3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57291B8-E105-4C85-A46F-00899C23C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6AD88A5-FA0E-4400-945F-1FAFD800C30C}"/>
              </a:ext>
            </a:extLst>
          </p:cNvPr>
          <p:cNvSpPr>
            <a:spLocks noGrp="1"/>
          </p:cNvSpPr>
          <p:nvPr>
            <p:ph type="dt" sz="half" idx="10"/>
          </p:nvPr>
        </p:nvSpPr>
        <p:spPr/>
        <p:txBody>
          <a:bodyPr/>
          <a:lstStyle/>
          <a:p>
            <a:fld id="{9FEC471D-6944-405B-A9AF-D52CE397BB7A}" type="datetimeFigureOut">
              <a:rPr lang="en-US" smtClean="0"/>
              <a:t>11/26/2023</a:t>
            </a:fld>
            <a:endParaRPr lang="en-US"/>
          </a:p>
        </p:txBody>
      </p:sp>
      <p:sp>
        <p:nvSpPr>
          <p:cNvPr id="6" name="Footer Placeholder 5">
            <a:extLst>
              <a:ext uri="{FF2B5EF4-FFF2-40B4-BE49-F238E27FC236}">
                <a16:creationId xmlns:a16="http://schemas.microsoft.com/office/drawing/2014/main" xmlns="" id="{67213C7E-C8D4-47F3-BC4F-14E3EBB8A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72344DF-22CF-4CA1-85F4-26011CF394D6}"/>
              </a:ext>
            </a:extLst>
          </p:cNvPr>
          <p:cNvSpPr>
            <a:spLocks noGrp="1"/>
          </p:cNvSpPr>
          <p:nvPr>
            <p:ph type="sldNum" sz="quarter" idx="12"/>
          </p:nvPr>
        </p:nvSpPr>
        <p:spPr/>
        <p:txBody>
          <a:bodyPr/>
          <a:lstStyle/>
          <a:p>
            <a:fld id="{B2910593-A0C6-4DF1-915B-28CAE539B804}" type="slidenum">
              <a:rPr lang="en-US" smtClean="0"/>
              <a:t>‹#›</a:t>
            </a:fld>
            <a:endParaRPr lang="en-US"/>
          </a:p>
        </p:txBody>
      </p:sp>
    </p:spTree>
    <p:extLst>
      <p:ext uri="{BB962C8B-B14F-4D97-AF65-F5344CB8AC3E}">
        <p14:creationId xmlns:p14="http://schemas.microsoft.com/office/powerpoint/2010/main" val="199788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BE97C52-C110-4308-BBA6-764306D808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8FE8BCD-FFE5-43E8-9DC8-A57BC88EC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8512A2-4304-4EA3-A6A4-C27228FE0E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C471D-6944-405B-A9AF-D52CE397BB7A}" type="datetimeFigureOut">
              <a:rPr lang="en-US" smtClean="0"/>
              <a:t>11/26/2023</a:t>
            </a:fld>
            <a:endParaRPr lang="en-US"/>
          </a:p>
        </p:txBody>
      </p:sp>
      <p:sp>
        <p:nvSpPr>
          <p:cNvPr id="5" name="Footer Placeholder 4">
            <a:extLst>
              <a:ext uri="{FF2B5EF4-FFF2-40B4-BE49-F238E27FC236}">
                <a16:creationId xmlns:a16="http://schemas.microsoft.com/office/drawing/2014/main" xmlns="" id="{13D57AB7-615C-4867-BC5D-90C2EC35B4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81F6C9A-2793-4ED6-AB79-A639C9BC3F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910593-A0C6-4DF1-915B-28CAE539B804}" type="slidenum">
              <a:rPr lang="en-US" smtClean="0"/>
              <a:t>‹#›</a:t>
            </a:fld>
            <a:endParaRPr lang="en-US"/>
          </a:p>
        </p:txBody>
      </p:sp>
    </p:spTree>
    <p:extLst>
      <p:ext uri="{BB962C8B-B14F-4D97-AF65-F5344CB8AC3E}">
        <p14:creationId xmlns:p14="http://schemas.microsoft.com/office/powerpoint/2010/main" val="2550466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7.jp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tiny.cc/munajatkheu" TargetMode="External"/><Relationship Id="rId7"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6.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hyperlink" Target="http://www.facebook.com/pdi.kheu/"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5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078DFA-0998-4B10-A257-DF3BA1F5C27E}"/>
              </a:ext>
            </a:extLst>
          </p:cNvPr>
          <p:cNvSpPr>
            <a:spLocks noGrp="1"/>
          </p:cNvSpPr>
          <p:nvPr>
            <p:ph type="ctrTitle"/>
          </p:nvPr>
        </p:nvSpPr>
        <p:spPr>
          <a:xfrm>
            <a:off x="433754" y="1659690"/>
            <a:ext cx="11324492" cy="2535623"/>
          </a:xfrm>
          <a:effectLst>
            <a:outerShdw blurRad="50800" dist="38100" algn="l" rotWithShape="0">
              <a:prstClr val="black">
                <a:alpha val="40000"/>
              </a:prstClr>
            </a:outerShdw>
          </a:effectLst>
        </p:spPr>
        <p:txBody>
          <a:bodyPr anchor="ctr">
            <a:noAutofit/>
          </a:bodyPr>
          <a:lstStyle/>
          <a:p>
            <a:r>
              <a:rPr lang="en-US" sz="4400" b="1" dirty="0">
                <a:solidFill>
                  <a:schemeClr val="bg1"/>
                </a:solidFill>
                <a:latin typeface="Sitka Heading" pitchFamily="2" charset="0"/>
                <a:ea typeface="Microsoft Himalaya" panose="01010100010101010101" pitchFamily="2" charset="0"/>
                <a:cs typeface="Microsoft Himalaya" panose="01010100010101010101" pitchFamily="2" charset="0"/>
              </a:rPr>
              <a:t>PERANAN  PUSAT  DA’WAH  ISLAMIAH</a:t>
            </a:r>
            <a:br>
              <a:rPr lang="en-US" sz="4400" b="1" dirty="0">
                <a:solidFill>
                  <a:schemeClr val="bg1"/>
                </a:solidFill>
                <a:latin typeface="Sitka Heading" pitchFamily="2" charset="0"/>
                <a:ea typeface="Microsoft Himalaya" panose="01010100010101010101" pitchFamily="2" charset="0"/>
                <a:cs typeface="Microsoft Himalaya" panose="01010100010101010101" pitchFamily="2" charset="0"/>
              </a:rPr>
            </a:br>
            <a:r>
              <a:rPr lang="en-US" sz="4400" b="1" dirty="0">
                <a:solidFill>
                  <a:schemeClr val="bg1"/>
                </a:solidFill>
                <a:latin typeface="Sitka Heading" pitchFamily="2" charset="0"/>
                <a:ea typeface="Microsoft Himalaya" panose="01010100010101010101" pitchFamily="2" charset="0"/>
                <a:cs typeface="Microsoft Himalaya" panose="01010100010101010101" pitchFamily="2" charset="0"/>
              </a:rPr>
              <a:t>DALAM  MENDUKUNG  AMALAN  </a:t>
            </a:r>
            <a:r>
              <a:rPr lang="en-US" sz="4400" b="1" dirty="0">
                <a:solidFill>
                  <a:schemeClr val="bg1"/>
                </a:solidFill>
                <a:latin typeface="Sitka Heading" pitchFamily="2" charset="0"/>
                <a:ea typeface="Tahoma" panose="020B0604030504040204" pitchFamily="34" charset="0"/>
                <a:cs typeface="Tahoma" panose="020B0604030504040204" pitchFamily="34" charset="0"/>
              </a:rPr>
              <a:t>MUNAJAT</a:t>
            </a:r>
            <a:endParaRPr lang="en-US" sz="4400" dirty="0">
              <a:solidFill>
                <a:schemeClr val="bg1"/>
              </a:solidFill>
              <a:latin typeface="Sitka Heading" pitchFamily="2"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xmlns="" id="{6C404D23-E298-43B0-B42D-847F4FEA1640}"/>
              </a:ext>
            </a:extLst>
          </p:cNvPr>
          <p:cNvSpPr>
            <a:spLocks noGrp="1"/>
          </p:cNvSpPr>
          <p:nvPr>
            <p:ph type="subTitle" idx="1"/>
          </p:nvPr>
        </p:nvSpPr>
        <p:spPr>
          <a:xfrm>
            <a:off x="1524000" y="3828816"/>
            <a:ext cx="9144000" cy="1655762"/>
          </a:xfrm>
        </p:spPr>
        <p:txBody>
          <a:bodyPr>
            <a:normAutofit/>
          </a:bodyPr>
          <a:lstStyle/>
          <a:p>
            <a:r>
              <a:rPr lang="en-US" dirty="0" err="1" smtClean="0">
                <a:solidFill>
                  <a:schemeClr val="bg1"/>
                </a:solidFill>
                <a:latin typeface="MS Reference Sans Serif" panose="020B0604030504040204" pitchFamily="34" charset="0"/>
              </a:rPr>
              <a:t>Pembentang</a:t>
            </a:r>
            <a:r>
              <a:rPr lang="en-US" dirty="0">
                <a:solidFill>
                  <a:schemeClr val="bg1"/>
                </a:solidFill>
                <a:latin typeface="MS Reference Sans Serif" panose="020B0604030504040204" pitchFamily="34" charset="0"/>
              </a:rPr>
              <a:t/>
            </a:r>
            <a:br>
              <a:rPr lang="en-US" dirty="0">
                <a:solidFill>
                  <a:schemeClr val="bg1"/>
                </a:solidFill>
                <a:latin typeface="MS Reference Sans Serif" panose="020B0604030504040204" pitchFamily="34" charset="0"/>
              </a:rPr>
            </a:br>
            <a:r>
              <a:rPr lang="en-US" dirty="0">
                <a:solidFill>
                  <a:schemeClr val="bg1"/>
                </a:solidFill>
                <a:latin typeface="MS Reference Sans Serif" panose="020B0604030504040204" pitchFamily="34" charset="0"/>
              </a:rPr>
              <a:t/>
            </a:r>
            <a:br>
              <a:rPr lang="en-US" dirty="0">
                <a:solidFill>
                  <a:schemeClr val="bg1"/>
                </a:solidFill>
                <a:latin typeface="MS Reference Sans Serif" panose="020B0604030504040204" pitchFamily="34" charset="0"/>
              </a:rPr>
            </a:br>
            <a:r>
              <a:rPr lang="en-US" sz="3200" dirty="0" smtClean="0">
                <a:solidFill>
                  <a:schemeClr val="bg1"/>
                </a:solidFill>
                <a:latin typeface="Baskerville Old Face" panose="02020602080505020303" pitchFamily="18" charset="0"/>
                <a:ea typeface="MS Mincho" panose="02020609040205080304" pitchFamily="49" charset="-128"/>
              </a:rPr>
              <a:t>Ahmad </a:t>
            </a:r>
            <a:r>
              <a:rPr lang="en-US" sz="3200" dirty="0" err="1">
                <a:solidFill>
                  <a:schemeClr val="bg1"/>
                </a:solidFill>
                <a:latin typeface="Baskerville Old Face" panose="02020602080505020303" pitchFamily="18" charset="0"/>
                <a:ea typeface="MS Mincho" panose="02020609040205080304" pitchFamily="49" charset="-128"/>
              </a:rPr>
              <a:t>Abdussalam</a:t>
            </a:r>
            <a:r>
              <a:rPr lang="en-US" sz="3200" dirty="0">
                <a:solidFill>
                  <a:schemeClr val="bg1"/>
                </a:solidFill>
                <a:latin typeface="Baskerville Old Face" panose="02020602080505020303" pitchFamily="18" charset="0"/>
                <a:ea typeface="MS Mincho" panose="02020609040205080304" pitchFamily="49" charset="-128"/>
              </a:rPr>
              <a:t> </a:t>
            </a:r>
            <a:r>
              <a:rPr lang="en-US" sz="3200" dirty="0" err="1" smtClean="0">
                <a:solidFill>
                  <a:schemeClr val="bg1"/>
                </a:solidFill>
                <a:latin typeface="Baskerville Old Face" panose="02020602080505020303" pitchFamily="18" charset="0"/>
                <a:ea typeface="MS Mincho" panose="02020609040205080304" pitchFamily="49" charset="-128"/>
              </a:rPr>
              <a:t>Abd</a:t>
            </a:r>
            <a:r>
              <a:rPr lang="en-US" sz="3200" dirty="0" smtClean="0">
                <a:solidFill>
                  <a:schemeClr val="bg1"/>
                </a:solidFill>
                <a:latin typeface="Baskerville Old Face" panose="02020602080505020303" pitchFamily="18" charset="0"/>
                <a:ea typeface="MS Mincho" panose="02020609040205080304" pitchFamily="49" charset="-128"/>
              </a:rPr>
              <a:t> </a:t>
            </a:r>
            <a:r>
              <a:rPr lang="en-US" sz="3200" dirty="0">
                <a:solidFill>
                  <a:schemeClr val="bg1"/>
                </a:solidFill>
                <a:latin typeface="Baskerville Old Face" panose="02020602080505020303" pitchFamily="18" charset="0"/>
                <a:ea typeface="MS Mincho" panose="02020609040205080304" pitchFamily="49" charset="-128"/>
              </a:rPr>
              <a:t>Rahman</a:t>
            </a:r>
          </a:p>
          <a:p>
            <a:endParaRPr lang="en-US" dirty="0">
              <a:solidFill>
                <a:schemeClr val="bg1"/>
              </a:solidFill>
              <a:latin typeface="Baskerville Old Face" panose="02020602080505020303" pitchFamily="18" charset="0"/>
              <a:ea typeface="MS Mincho" panose="02020609040205080304" pitchFamily="49" charset="-128"/>
            </a:endParaRPr>
          </a:p>
        </p:txBody>
      </p:sp>
      <p:pic>
        <p:nvPicPr>
          <p:cNvPr id="9" name="Picture 8"/>
          <p:cNvPicPr>
            <a:picLocks noChangeAspect="1"/>
          </p:cNvPicPr>
          <p:nvPr/>
        </p:nvPicPr>
        <p:blipFill>
          <a:blip r:embed="rId2"/>
          <a:stretch>
            <a:fillRect/>
          </a:stretch>
        </p:blipFill>
        <p:spPr>
          <a:xfrm>
            <a:off x="5247225" y="289145"/>
            <a:ext cx="1702215" cy="1702215"/>
          </a:xfrm>
          <a:prstGeom prst="rect">
            <a:avLst/>
          </a:prstGeom>
        </p:spPr>
      </p:pic>
    </p:spTree>
    <p:extLst>
      <p:ext uri="{BB962C8B-B14F-4D97-AF65-F5344CB8AC3E}">
        <p14:creationId xmlns:p14="http://schemas.microsoft.com/office/powerpoint/2010/main" val="3536991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3640" y="548005"/>
            <a:ext cx="9870440" cy="1325563"/>
          </a:xfrm>
        </p:spPr>
        <p:txBody>
          <a:bodyPr/>
          <a:lstStyle/>
          <a:p>
            <a:r>
              <a:rPr lang="en-US" dirty="0" err="1" smtClean="0">
                <a:solidFill>
                  <a:schemeClr val="bg1"/>
                </a:solidFill>
              </a:rPr>
              <a:t>Haluan</a:t>
            </a:r>
            <a:r>
              <a:rPr lang="en-US" dirty="0" smtClean="0">
                <a:solidFill>
                  <a:schemeClr val="bg1"/>
                </a:solidFill>
              </a:rPr>
              <a:t> </a:t>
            </a:r>
            <a:r>
              <a:rPr lang="en-US" dirty="0" err="1" smtClean="0">
                <a:solidFill>
                  <a:schemeClr val="bg1"/>
                </a:solidFill>
              </a:rPr>
              <a:t>Dasar</a:t>
            </a:r>
            <a:r>
              <a:rPr lang="en-US" dirty="0" smtClean="0">
                <a:solidFill>
                  <a:schemeClr val="bg1"/>
                </a:solidFill>
              </a:rPr>
              <a:t> </a:t>
            </a:r>
            <a:r>
              <a:rPr lang="en-US" dirty="0" err="1" smtClean="0">
                <a:solidFill>
                  <a:schemeClr val="bg1"/>
                </a:solidFill>
              </a:rPr>
              <a:t>Syariah</a:t>
            </a:r>
            <a:r>
              <a:rPr lang="en-US" dirty="0" smtClean="0">
                <a:solidFill>
                  <a:schemeClr val="bg1"/>
                </a:solidFill>
              </a:rPr>
              <a:t>:</a:t>
            </a:r>
            <a:endParaRPr lang="en-US" dirty="0">
              <a:solidFill>
                <a:schemeClr val="bg1"/>
              </a:solidFill>
            </a:endParaRPr>
          </a:p>
        </p:txBody>
      </p:sp>
      <p:sp>
        <p:nvSpPr>
          <p:cNvPr id="2" name="TextBox 1"/>
          <p:cNvSpPr txBox="1"/>
          <p:nvPr/>
        </p:nvSpPr>
        <p:spPr>
          <a:xfrm>
            <a:off x="919480" y="1717040"/>
            <a:ext cx="10134600" cy="3539430"/>
          </a:xfrm>
          <a:prstGeom prst="rect">
            <a:avLst/>
          </a:prstGeom>
          <a:noFill/>
        </p:spPr>
        <p:txBody>
          <a:bodyPr wrap="square" rtlCol="0">
            <a:spAutoFit/>
          </a:bodyPr>
          <a:lstStyle/>
          <a:p>
            <a:pPr marL="571500" indent="-571500">
              <a:buFont typeface="Arial" panose="020B0604020202020204" pitchFamily="34" charset="0"/>
              <a:buChar char="•"/>
            </a:pPr>
            <a:r>
              <a:rPr lang="en-US" sz="2800" dirty="0" err="1" smtClean="0">
                <a:solidFill>
                  <a:schemeClr val="bg1"/>
                </a:solidFill>
              </a:rPr>
              <a:t>Menjaga</a:t>
            </a:r>
            <a:r>
              <a:rPr lang="en-US" sz="2800" dirty="0" smtClean="0">
                <a:solidFill>
                  <a:schemeClr val="bg1"/>
                </a:solidFill>
              </a:rPr>
              <a:t> </a:t>
            </a:r>
            <a:r>
              <a:rPr lang="en-US" sz="2800" dirty="0" err="1" smtClean="0">
                <a:solidFill>
                  <a:schemeClr val="bg1"/>
                </a:solidFill>
              </a:rPr>
              <a:t>keutuhan</a:t>
            </a:r>
            <a:r>
              <a:rPr lang="en-US" sz="2800" dirty="0" smtClean="0">
                <a:solidFill>
                  <a:schemeClr val="bg1"/>
                </a:solidFill>
              </a:rPr>
              <a:t> </a:t>
            </a:r>
            <a:r>
              <a:rPr lang="en-US" sz="2800" dirty="0" err="1" smtClean="0">
                <a:solidFill>
                  <a:schemeClr val="bg1"/>
                </a:solidFill>
              </a:rPr>
              <a:t>pegangan</a:t>
            </a:r>
            <a:r>
              <a:rPr lang="en-US" sz="2800" dirty="0" smtClean="0">
                <a:solidFill>
                  <a:schemeClr val="bg1"/>
                </a:solidFill>
              </a:rPr>
              <a:t> </a:t>
            </a:r>
            <a:r>
              <a:rPr lang="en-US" sz="2800" dirty="0" err="1" smtClean="0">
                <a:solidFill>
                  <a:schemeClr val="bg1"/>
                </a:solidFill>
              </a:rPr>
              <a:t>umat</a:t>
            </a:r>
            <a:r>
              <a:rPr lang="en-US" sz="2800" dirty="0" smtClean="0">
                <a:solidFill>
                  <a:schemeClr val="bg1"/>
                </a:solidFill>
              </a:rPr>
              <a:t> Islam di Negara Brunei Darussalam </a:t>
            </a:r>
            <a:r>
              <a:rPr lang="en-US" sz="2800" dirty="0" err="1" smtClean="0">
                <a:solidFill>
                  <a:schemeClr val="bg1"/>
                </a:solidFill>
              </a:rPr>
              <a:t>daripada</a:t>
            </a:r>
            <a:r>
              <a:rPr lang="en-US" sz="2800" dirty="0" smtClean="0">
                <a:solidFill>
                  <a:schemeClr val="bg1"/>
                </a:solidFill>
              </a:rPr>
              <a:t> </a:t>
            </a:r>
            <a:r>
              <a:rPr lang="en-US" sz="2800" dirty="0" err="1" smtClean="0">
                <a:solidFill>
                  <a:schemeClr val="bg1"/>
                </a:solidFill>
              </a:rPr>
              <a:t>anasir-anasir</a:t>
            </a:r>
            <a:r>
              <a:rPr lang="en-US" sz="2800" dirty="0" smtClean="0">
                <a:solidFill>
                  <a:schemeClr val="bg1"/>
                </a:solidFill>
              </a:rPr>
              <a:t> yang </a:t>
            </a:r>
            <a:r>
              <a:rPr lang="en-US" sz="2800" dirty="0" err="1" smtClean="0">
                <a:solidFill>
                  <a:schemeClr val="bg1"/>
                </a:solidFill>
              </a:rPr>
              <a:t>boleh</a:t>
            </a:r>
            <a:r>
              <a:rPr lang="en-US" sz="2800" dirty="0" smtClean="0">
                <a:solidFill>
                  <a:schemeClr val="bg1"/>
                </a:solidFill>
              </a:rPr>
              <a:t> </a:t>
            </a:r>
            <a:r>
              <a:rPr lang="en-US" sz="2800" dirty="0" err="1" smtClean="0">
                <a:solidFill>
                  <a:schemeClr val="bg1"/>
                </a:solidFill>
              </a:rPr>
              <a:t>membawa</a:t>
            </a:r>
            <a:r>
              <a:rPr lang="en-US" sz="2800" dirty="0" smtClean="0">
                <a:solidFill>
                  <a:schemeClr val="bg1"/>
                </a:solidFill>
              </a:rPr>
              <a:t> </a:t>
            </a:r>
            <a:r>
              <a:rPr lang="en-US" sz="2800" dirty="0" err="1" smtClean="0">
                <a:solidFill>
                  <a:schemeClr val="bg1"/>
                </a:solidFill>
              </a:rPr>
              <a:t>kepada</a:t>
            </a:r>
            <a:r>
              <a:rPr lang="en-US" sz="2800" dirty="0" smtClean="0">
                <a:solidFill>
                  <a:schemeClr val="bg1"/>
                </a:solidFill>
              </a:rPr>
              <a:t> </a:t>
            </a:r>
            <a:r>
              <a:rPr lang="en-US" sz="2800" dirty="0" err="1" smtClean="0">
                <a:solidFill>
                  <a:schemeClr val="bg1"/>
                </a:solidFill>
              </a:rPr>
              <a:t>perselisihan</a:t>
            </a:r>
            <a:r>
              <a:rPr lang="en-US" sz="2800" dirty="0" smtClean="0">
                <a:solidFill>
                  <a:schemeClr val="bg1"/>
                </a:solidFill>
              </a:rPr>
              <a:t> (</a:t>
            </a:r>
            <a:r>
              <a:rPr lang="en-US" sz="2800" i="1" dirty="0" err="1" smtClean="0">
                <a:solidFill>
                  <a:schemeClr val="bg1"/>
                </a:solidFill>
              </a:rPr>
              <a:t>khilafiah</a:t>
            </a:r>
            <a:r>
              <a:rPr lang="en-US" sz="2800" dirty="0" smtClean="0">
                <a:solidFill>
                  <a:schemeClr val="bg1"/>
                </a:solidFill>
              </a:rPr>
              <a:t>).</a:t>
            </a:r>
          </a:p>
          <a:p>
            <a:pPr marL="571500" indent="-571500">
              <a:buFont typeface="Arial" panose="020B0604020202020204" pitchFamily="34" charset="0"/>
              <a:buChar char="•"/>
            </a:pPr>
            <a:r>
              <a:rPr lang="en-US" sz="2800" dirty="0" err="1" smtClean="0">
                <a:solidFill>
                  <a:schemeClr val="bg1"/>
                </a:solidFill>
              </a:rPr>
              <a:t>Menjalankan</a:t>
            </a:r>
            <a:r>
              <a:rPr lang="en-US" sz="2800" dirty="0" smtClean="0">
                <a:solidFill>
                  <a:schemeClr val="bg1"/>
                </a:solidFill>
              </a:rPr>
              <a:t> </a:t>
            </a:r>
            <a:r>
              <a:rPr lang="en-US" sz="2800" dirty="0" err="1" smtClean="0">
                <a:solidFill>
                  <a:schemeClr val="bg1"/>
                </a:solidFill>
              </a:rPr>
              <a:t>penyelidikan</a:t>
            </a:r>
            <a:r>
              <a:rPr lang="en-US" sz="2800" dirty="0" smtClean="0">
                <a:solidFill>
                  <a:schemeClr val="bg1"/>
                </a:solidFill>
              </a:rPr>
              <a:t> </a:t>
            </a:r>
            <a:r>
              <a:rPr lang="en-US" sz="2800" dirty="0" err="1" smtClean="0">
                <a:solidFill>
                  <a:schemeClr val="bg1"/>
                </a:solidFill>
              </a:rPr>
              <a:t>terhadap</a:t>
            </a:r>
            <a:r>
              <a:rPr lang="en-US" sz="2800" dirty="0" smtClean="0">
                <a:solidFill>
                  <a:schemeClr val="bg1"/>
                </a:solidFill>
              </a:rPr>
              <a:t> </a:t>
            </a:r>
            <a:r>
              <a:rPr lang="en-US" sz="2800" dirty="0" err="1" smtClean="0">
                <a:solidFill>
                  <a:schemeClr val="bg1"/>
                </a:solidFill>
              </a:rPr>
              <a:t>mana-mana</a:t>
            </a:r>
            <a:r>
              <a:rPr lang="en-US" sz="2800" dirty="0" smtClean="0">
                <a:solidFill>
                  <a:schemeClr val="bg1"/>
                </a:solidFill>
              </a:rPr>
              <a:t> </a:t>
            </a:r>
            <a:r>
              <a:rPr lang="en-US" sz="2800" dirty="0" err="1" smtClean="0">
                <a:solidFill>
                  <a:schemeClr val="bg1"/>
                </a:solidFill>
              </a:rPr>
              <a:t>aliran</a:t>
            </a:r>
            <a:r>
              <a:rPr lang="en-US" sz="2800" dirty="0" smtClean="0">
                <a:solidFill>
                  <a:schemeClr val="bg1"/>
                </a:solidFill>
              </a:rPr>
              <a:t>, </a:t>
            </a:r>
            <a:r>
              <a:rPr lang="en-US" sz="2800" dirty="0" err="1" smtClean="0">
                <a:solidFill>
                  <a:schemeClr val="bg1"/>
                </a:solidFill>
              </a:rPr>
              <a:t>amalan</a:t>
            </a:r>
            <a:r>
              <a:rPr lang="en-US" sz="2800" dirty="0" smtClean="0">
                <a:solidFill>
                  <a:schemeClr val="bg1"/>
                </a:solidFill>
              </a:rPr>
              <a:t> </a:t>
            </a:r>
            <a:r>
              <a:rPr lang="en-US" sz="2800" dirty="0" err="1" smtClean="0">
                <a:solidFill>
                  <a:schemeClr val="bg1"/>
                </a:solidFill>
              </a:rPr>
              <a:t>dan</a:t>
            </a:r>
            <a:r>
              <a:rPr lang="en-US" sz="2800" dirty="0" smtClean="0">
                <a:solidFill>
                  <a:schemeClr val="bg1"/>
                </a:solidFill>
              </a:rPr>
              <a:t> </a:t>
            </a:r>
            <a:r>
              <a:rPr lang="en-US" sz="2800" dirty="0" err="1" smtClean="0">
                <a:solidFill>
                  <a:schemeClr val="bg1"/>
                </a:solidFill>
              </a:rPr>
              <a:t>kegiatan-kegiatan</a:t>
            </a:r>
            <a:r>
              <a:rPr lang="en-US" sz="2800" dirty="0" smtClean="0">
                <a:solidFill>
                  <a:schemeClr val="bg1"/>
                </a:solidFill>
              </a:rPr>
              <a:t> </a:t>
            </a:r>
            <a:r>
              <a:rPr lang="en-US" sz="2800" dirty="0" err="1" smtClean="0">
                <a:solidFill>
                  <a:schemeClr val="bg1"/>
                </a:solidFill>
              </a:rPr>
              <a:t>berugama</a:t>
            </a:r>
            <a:r>
              <a:rPr lang="en-US" sz="2800" dirty="0" smtClean="0">
                <a:solidFill>
                  <a:schemeClr val="bg1"/>
                </a:solidFill>
              </a:rPr>
              <a:t> yang </a:t>
            </a:r>
            <a:r>
              <a:rPr lang="en-US" sz="2800" dirty="0" err="1" smtClean="0">
                <a:solidFill>
                  <a:schemeClr val="bg1"/>
                </a:solidFill>
              </a:rPr>
              <a:t>tertentangan</a:t>
            </a:r>
            <a:r>
              <a:rPr lang="en-US" sz="2800" dirty="0" smtClean="0">
                <a:solidFill>
                  <a:schemeClr val="bg1"/>
                </a:solidFill>
              </a:rPr>
              <a:t> </a:t>
            </a:r>
            <a:r>
              <a:rPr lang="en-US" sz="2800" dirty="0" err="1" smtClean="0">
                <a:solidFill>
                  <a:schemeClr val="bg1"/>
                </a:solidFill>
              </a:rPr>
              <a:t>dengan</a:t>
            </a:r>
            <a:r>
              <a:rPr lang="en-US" sz="2800" dirty="0" smtClean="0">
                <a:solidFill>
                  <a:schemeClr val="bg1"/>
                </a:solidFill>
              </a:rPr>
              <a:t> </a:t>
            </a:r>
            <a:r>
              <a:rPr lang="en-US" sz="2800" dirty="0" err="1" smtClean="0">
                <a:solidFill>
                  <a:schemeClr val="bg1"/>
                </a:solidFill>
              </a:rPr>
              <a:t>aqidah</a:t>
            </a:r>
            <a:r>
              <a:rPr lang="en-US" sz="2800" dirty="0" smtClean="0">
                <a:solidFill>
                  <a:schemeClr val="bg1"/>
                </a:solidFill>
              </a:rPr>
              <a:t> </a:t>
            </a:r>
            <a:r>
              <a:rPr lang="en-US" sz="2800" dirty="0" err="1" smtClean="0">
                <a:solidFill>
                  <a:schemeClr val="bg1"/>
                </a:solidFill>
              </a:rPr>
              <a:t>Ahli</a:t>
            </a:r>
            <a:r>
              <a:rPr lang="en-US" sz="2800" dirty="0" smtClean="0">
                <a:solidFill>
                  <a:schemeClr val="bg1"/>
                </a:solidFill>
              </a:rPr>
              <a:t> Sunnah </a:t>
            </a:r>
            <a:r>
              <a:rPr lang="en-US" sz="2800" dirty="0" err="1" smtClean="0">
                <a:solidFill>
                  <a:schemeClr val="bg1"/>
                </a:solidFill>
              </a:rPr>
              <a:t>Wal</a:t>
            </a:r>
            <a:r>
              <a:rPr lang="en-US" sz="2800" dirty="0" smtClean="0">
                <a:solidFill>
                  <a:schemeClr val="bg1"/>
                </a:solidFill>
              </a:rPr>
              <a:t> </a:t>
            </a:r>
            <a:r>
              <a:rPr lang="en-US" sz="2800" dirty="0" err="1" smtClean="0">
                <a:solidFill>
                  <a:schemeClr val="bg1"/>
                </a:solidFill>
              </a:rPr>
              <a:t>Jamaah</a:t>
            </a:r>
            <a:r>
              <a:rPr lang="en-US" sz="2800" dirty="0" smtClean="0">
                <a:solidFill>
                  <a:schemeClr val="bg1"/>
                </a:solidFill>
              </a:rPr>
              <a:t> </a:t>
            </a:r>
            <a:r>
              <a:rPr lang="en-US" sz="2800" dirty="0" err="1" smtClean="0">
                <a:solidFill>
                  <a:schemeClr val="bg1"/>
                </a:solidFill>
              </a:rPr>
              <a:t>dan</a:t>
            </a:r>
            <a:r>
              <a:rPr lang="en-US" sz="2800" dirty="0" smtClean="0">
                <a:solidFill>
                  <a:schemeClr val="bg1"/>
                </a:solidFill>
              </a:rPr>
              <a:t> </a:t>
            </a:r>
            <a:r>
              <a:rPr lang="en-US" sz="2800" dirty="0" err="1" smtClean="0">
                <a:solidFill>
                  <a:schemeClr val="bg1"/>
                </a:solidFill>
              </a:rPr>
              <a:t>seterusnya</a:t>
            </a:r>
            <a:r>
              <a:rPr lang="en-US" sz="2800" dirty="0" smtClean="0">
                <a:solidFill>
                  <a:schemeClr val="bg1"/>
                </a:solidFill>
              </a:rPr>
              <a:t> </a:t>
            </a:r>
            <a:r>
              <a:rPr lang="en-US" sz="2800" dirty="0" err="1" smtClean="0">
                <a:solidFill>
                  <a:schemeClr val="bg1"/>
                </a:solidFill>
              </a:rPr>
              <a:t>mengharamkannya</a:t>
            </a:r>
            <a:r>
              <a:rPr lang="en-US" sz="2800" dirty="0" smtClean="0">
                <a:solidFill>
                  <a:schemeClr val="bg1"/>
                </a:solidFill>
              </a:rPr>
              <a:t> </a:t>
            </a:r>
            <a:r>
              <a:rPr lang="en-US" sz="2800" dirty="0" err="1" smtClean="0">
                <a:solidFill>
                  <a:schemeClr val="bg1"/>
                </a:solidFill>
              </a:rPr>
              <a:t>sekiranya</a:t>
            </a:r>
            <a:r>
              <a:rPr lang="en-US" sz="2800" dirty="0" smtClean="0">
                <a:solidFill>
                  <a:schemeClr val="bg1"/>
                </a:solidFill>
              </a:rPr>
              <a:t> </a:t>
            </a:r>
            <a:r>
              <a:rPr lang="en-US" sz="2800" dirty="0" err="1" smtClean="0">
                <a:solidFill>
                  <a:schemeClr val="bg1"/>
                </a:solidFill>
              </a:rPr>
              <a:t>ianya</a:t>
            </a:r>
            <a:r>
              <a:rPr lang="en-US" sz="2800" dirty="0" smtClean="0">
                <a:solidFill>
                  <a:schemeClr val="bg1"/>
                </a:solidFill>
              </a:rPr>
              <a:t> </a:t>
            </a:r>
            <a:r>
              <a:rPr lang="en-US" sz="2800" dirty="0" err="1" smtClean="0">
                <a:solidFill>
                  <a:schemeClr val="bg1"/>
                </a:solidFill>
              </a:rPr>
              <a:t>didapati</a:t>
            </a:r>
            <a:r>
              <a:rPr lang="en-US" sz="2800" dirty="0" smtClean="0">
                <a:solidFill>
                  <a:schemeClr val="bg1"/>
                </a:solidFill>
              </a:rPr>
              <a:t> </a:t>
            </a:r>
            <a:r>
              <a:rPr lang="en-US" sz="2800" dirty="0" err="1" smtClean="0">
                <a:solidFill>
                  <a:schemeClr val="bg1"/>
                </a:solidFill>
              </a:rPr>
              <a:t>adalah</a:t>
            </a:r>
            <a:r>
              <a:rPr lang="en-US" sz="2800" dirty="0" smtClean="0">
                <a:solidFill>
                  <a:schemeClr val="bg1"/>
                </a:solidFill>
              </a:rPr>
              <a:t> </a:t>
            </a:r>
            <a:r>
              <a:rPr lang="en-US" sz="2800" dirty="0" err="1" smtClean="0">
                <a:solidFill>
                  <a:schemeClr val="bg1"/>
                </a:solidFill>
              </a:rPr>
              <a:t>ajaran</a:t>
            </a:r>
            <a:r>
              <a:rPr lang="en-US" sz="2800" dirty="0" smtClean="0">
                <a:solidFill>
                  <a:schemeClr val="bg1"/>
                </a:solidFill>
              </a:rPr>
              <a:t> yang </a:t>
            </a:r>
            <a:r>
              <a:rPr lang="en-US" sz="2800" dirty="0" err="1" smtClean="0">
                <a:solidFill>
                  <a:schemeClr val="bg1"/>
                </a:solidFill>
              </a:rPr>
              <a:t>salah</a:t>
            </a:r>
            <a:r>
              <a:rPr lang="en-US" sz="2800" dirty="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3796878254"/>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4280" y="1863409"/>
            <a:ext cx="9652000" cy="1754326"/>
          </a:xfrm>
          <a:prstGeom prst="rect">
            <a:avLst/>
          </a:prstGeom>
        </p:spPr>
        <p:txBody>
          <a:bodyPr wrap="square">
            <a:spAutoFit/>
          </a:bodyPr>
          <a:lstStyle/>
          <a:p>
            <a:pPr algn="ctr"/>
            <a:r>
              <a:rPr lang="en-US" sz="5400" dirty="0" err="1" smtClean="0">
                <a:solidFill>
                  <a:schemeClr val="bg1"/>
                </a:solidFill>
              </a:rPr>
              <a:t>Apa</a:t>
            </a:r>
            <a:r>
              <a:rPr lang="en-US" sz="5400" dirty="0" smtClean="0">
                <a:solidFill>
                  <a:schemeClr val="bg1"/>
                </a:solidFill>
              </a:rPr>
              <a:t> yang </a:t>
            </a:r>
            <a:r>
              <a:rPr lang="en-US" sz="5400" dirty="0" err="1" smtClean="0">
                <a:solidFill>
                  <a:schemeClr val="bg1"/>
                </a:solidFill>
              </a:rPr>
              <a:t>dima</a:t>
            </a:r>
            <a:r>
              <a:rPr lang="en-US" sz="5400" dirty="0" err="1">
                <a:solidFill>
                  <a:schemeClr val="bg1"/>
                </a:solidFill>
              </a:rPr>
              <a:t>k</a:t>
            </a:r>
            <a:r>
              <a:rPr lang="en-US" sz="5400" dirty="0" err="1" smtClean="0">
                <a:solidFill>
                  <a:schemeClr val="bg1"/>
                </a:solidFill>
              </a:rPr>
              <a:t>sudkan</a:t>
            </a:r>
            <a:r>
              <a:rPr lang="en-US" sz="5400" dirty="0" smtClean="0">
                <a:solidFill>
                  <a:schemeClr val="bg1"/>
                </a:solidFill>
              </a:rPr>
              <a:t> </a:t>
            </a:r>
            <a:r>
              <a:rPr lang="en-US" sz="5400" dirty="0" err="1" smtClean="0">
                <a:solidFill>
                  <a:schemeClr val="bg1"/>
                </a:solidFill>
              </a:rPr>
              <a:t>dengan</a:t>
            </a:r>
            <a:endParaRPr lang="en-US" sz="5400" dirty="0" smtClean="0">
              <a:solidFill>
                <a:schemeClr val="bg1"/>
              </a:solidFill>
            </a:endParaRPr>
          </a:p>
          <a:p>
            <a:pPr algn="ctr"/>
            <a:r>
              <a:rPr lang="en-US" sz="5400" dirty="0" smtClean="0">
                <a:solidFill>
                  <a:schemeClr val="bg1"/>
                </a:solidFill>
              </a:rPr>
              <a:t>MUNAJAT?</a:t>
            </a:r>
            <a:endParaRPr lang="en-US" sz="3600" dirty="0">
              <a:solidFill>
                <a:schemeClr val="bg1"/>
              </a:solidFill>
            </a:endParaRPr>
          </a:p>
        </p:txBody>
      </p:sp>
    </p:spTree>
    <p:extLst>
      <p:ext uri="{BB962C8B-B14F-4D97-AF65-F5344CB8AC3E}">
        <p14:creationId xmlns:p14="http://schemas.microsoft.com/office/powerpoint/2010/main" val="3540065785"/>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442F386-6E46-45DB-A7B3-1975CED6EFF7}"/>
              </a:ext>
            </a:extLst>
          </p:cNvPr>
          <p:cNvSpPr txBox="1">
            <a:spLocks/>
          </p:cNvSpPr>
          <p:nvPr/>
        </p:nvSpPr>
        <p:spPr>
          <a:xfrm>
            <a:off x="768350" y="3143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DEFINISI MUNAJAT </a:t>
            </a:r>
            <a:endParaRPr lang="en-US" b="1" dirty="0">
              <a:solidFill>
                <a:schemeClr val="bg1"/>
              </a:solidFill>
            </a:endParaRPr>
          </a:p>
        </p:txBody>
      </p:sp>
      <p:sp>
        <p:nvSpPr>
          <p:cNvPr id="3" name="TextBox 2"/>
          <p:cNvSpPr txBox="1"/>
          <p:nvPr/>
        </p:nvSpPr>
        <p:spPr>
          <a:xfrm>
            <a:off x="768350" y="1233488"/>
            <a:ext cx="10308590" cy="4801314"/>
          </a:xfrm>
          <a:prstGeom prst="rect">
            <a:avLst/>
          </a:prstGeom>
          <a:noFill/>
        </p:spPr>
        <p:txBody>
          <a:bodyPr wrap="square" rtlCol="0">
            <a:spAutoFit/>
          </a:bodyPr>
          <a:lstStyle/>
          <a:p>
            <a:r>
              <a:rPr lang="en-US" sz="2800" dirty="0" err="1" smtClean="0">
                <a:solidFill>
                  <a:schemeClr val="bg1"/>
                </a:solidFill>
                <a:latin typeface="Palatino Linotype" panose="02040502050505030304" pitchFamily="18" charset="0"/>
              </a:rPr>
              <a:t>Munajat</a:t>
            </a:r>
            <a:r>
              <a:rPr lang="en-US" sz="2800" dirty="0" smtClean="0">
                <a:solidFill>
                  <a:schemeClr val="bg1"/>
                </a:solidFill>
              </a:rPr>
              <a:t> (</a:t>
            </a:r>
            <a:r>
              <a:rPr lang="ar-SA" sz="3600" dirty="0" smtClean="0">
                <a:solidFill>
                  <a:schemeClr val="bg1"/>
                </a:solidFill>
                <a:cs typeface="Akhbar MT" pitchFamily="2" charset="-78"/>
              </a:rPr>
              <a:t>مناجاة</a:t>
            </a:r>
            <a:r>
              <a:rPr lang="en-US" sz="2800" dirty="0" smtClean="0">
                <a:solidFill>
                  <a:schemeClr val="bg1"/>
                </a:solidFill>
              </a:rPr>
              <a:t>) </a:t>
            </a:r>
            <a:r>
              <a:rPr lang="en-US" sz="2800" dirty="0" err="1" smtClean="0">
                <a:solidFill>
                  <a:schemeClr val="bg1"/>
                </a:solidFill>
                <a:latin typeface="Palatino Linotype" panose="02040502050505030304" pitchFamily="18" charset="0"/>
              </a:rPr>
              <a:t>daripada</a:t>
            </a:r>
            <a:r>
              <a:rPr lang="en-US" sz="2800" dirty="0" smtClean="0">
                <a:solidFill>
                  <a:schemeClr val="bg1"/>
                </a:solidFill>
                <a:latin typeface="Palatino Linotype" panose="02040502050505030304" pitchFamily="18" charset="0"/>
              </a:rPr>
              <a:t> kata </a:t>
            </a:r>
            <a:r>
              <a:rPr lang="en-US" sz="2800" dirty="0" err="1" smtClean="0">
                <a:solidFill>
                  <a:schemeClr val="bg1"/>
                </a:solidFill>
                <a:latin typeface="Palatino Linotype" panose="02040502050505030304" pitchFamily="18" charset="0"/>
              </a:rPr>
              <a:t>dasar</a:t>
            </a:r>
            <a:r>
              <a:rPr lang="en-US" sz="2800" dirty="0" smtClean="0">
                <a:solidFill>
                  <a:schemeClr val="bg1"/>
                </a:solidFill>
                <a:latin typeface="Palatino Linotype" panose="02040502050505030304" pitchFamily="18" charset="0"/>
              </a:rPr>
              <a:t>:</a:t>
            </a:r>
            <a:endParaRPr lang="ar-SA" sz="2800" dirty="0" smtClean="0">
              <a:solidFill>
                <a:schemeClr val="bg1"/>
              </a:solidFill>
              <a:latin typeface="Palatino Linotype" panose="02040502050505030304" pitchFamily="18" charset="0"/>
            </a:endParaRPr>
          </a:p>
          <a:p>
            <a:r>
              <a:rPr lang="en-US" sz="2800" dirty="0" smtClean="0">
                <a:solidFill>
                  <a:schemeClr val="bg1"/>
                </a:solidFill>
              </a:rPr>
              <a:t> </a:t>
            </a:r>
            <a:r>
              <a:rPr lang="ar-SA" sz="3600" dirty="0" smtClean="0">
                <a:solidFill>
                  <a:schemeClr val="bg1"/>
                </a:solidFill>
                <a:cs typeface="Akhbar MT" pitchFamily="2" charset="-78"/>
              </a:rPr>
              <a:t>ناجى يناجي ناجِ مُناجاةً نِجاءً مناجٍ مناجًى</a:t>
            </a:r>
          </a:p>
          <a:p>
            <a:pPr>
              <a:lnSpc>
                <a:spcPct val="150000"/>
              </a:lnSpc>
            </a:pPr>
            <a:r>
              <a:rPr lang="en-US" sz="2800" dirty="0">
                <a:solidFill>
                  <a:schemeClr val="bg1"/>
                </a:solidFill>
                <a:latin typeface="Palatino Linotype" panose="02040502050505030304" pitchFamily="18" charset="0"/>
              </a:rPr>
              <a:t>Dari </a:t>
            </a:r>
            <a:r>
              <a:rPr lang="en-US" sz="2800" dirty="0" err="1">
                <a:solidFill>
                  <a:schemeClr val="bg1"/>
                </a:solidFill>
                <a:latin typeface="Palatino Linotype" panose="02040502050505030304" pitchFamily="18" charset="0"/>
              </a:rPr>
              <a:t>segi</a:t>
            </a:r>
            <a:r>
              <a:rPr lang="en-US" sz="2800" dirty="0">
                <a:solidFill>
                  <a:schemeClr val="bg1"/>
                </a:solidFill>
                <a:latin typeface="Palatino Linotype" panose="02040502050505030304" pitchFamily="18" charset="0"/>
              </a:rPr>
              <a:t> </a:t>
            </a:r>
            <a:r>
              <a:rPr lang="en-US" sz="2800" dirty="0" err="1">
                <a:solidFill>
                  <a:schemeClr val="bg1"/>
                </a:solidFill>
                <a:latin typeface="Palatino Linotype" panose="02040502050505030304" pitchFamily="18" charset="0"/>
              </a:rPr>
              <a:t>bahasa</a:t>
            </a:r>
            <a:r>
              <a:rPr lang="en-US" sz="2800" dirty="0">
                <a:solidFill>
                  <a:schemeClr val="bg1"/>
                </a:solidFill>
                <a:latin typeface="Palatino Linotype" panose="02040502050505030304" pitchFamily="18" charset="0"/>
              </a:rPr>
              <a:t>: </a:t>
            </a:r>
            <a:r>
              <a:rPr lang="en-US" sz="2800" dirty="0" err="1">
                <a:solidFill>
                  <a:schemeClr val="bg1"/>
                </a:solidFill>
                <a:latin typeface="Palatino Linotype" panose="02040502050505030304" pitchFamily="18" charset="0"/>
              </a:rPr>
              <a:t>Berbisik</a:t>
            </a:r>
            <a:r>
              <a:rPr lang="en-US" sz="2800" dirty="0">
                <a:solidFill>
                  <a:schemeClr val="bg1"/>
                </a:solidFill>
                <a:latin typeface="Palatino Linotype" panose="02040502050505030304" pitchFamily="18" charset="0"/>
              </a:rPr>
              <a:t> </a:t>
            </a:r>
            <a:r>
              <a:rPr lang="en-US" sz="2800" dirty="0" err="1">
                <a:solidFill>
                  <a:schemeClr val="bg1"/>
                </a:solidFill>
                <a:latin typeface="Palatino Linotype" panose="02040502050505030304" pitchFamily="18" charset="0"/>
              </a:rPr>
              <a:t>atau</a:t>
            </a:r>
            <a:r>
              <a:rPr lang="en-US" sz="2800" dirty="0">
                <a:solidFill>
                  <a:schemeClr val="bg1"/>
                </a:solidFill>
                <a:latin typeface="Palatino Linotype" panose="02040502050505030304" pitchFamily="18" charset="0"/>
              </a:rPr>
              <a:t> </a:t>
            </a:r>
            <a:r>
              <a:rPr lang="en-US" sz="2800" dirty="0" err="1" smtClean="0">
                <a:solidFill>
                  <a:schemeClr val="bg1"/>
                </a:solidFill>
                <a:latin typeface="Palatino Linotype" panose="02040502050505030304" pitchFamily="18" charset="0"/>
              </a:rPr>
              <a:t>berbicara</a:t>
            </a:r>
            <a:r>
              <a:rPr lang="en-US" sz="2800" dirty="0" smtClean="0">
                <a:solidFill>
                  <a:schemeClr val="bg1"/>
                </a:solidFill>
                <a:latin typeface="Palatino Linotype" panose="02040502050505030304" pitchFamily="18" charset="0"/>
              </a:rPr>
              <a:t> </a:t>
            </a:r>
            <a:r>
              <a:rPr lang="en-US" sz="2800" dirty="0" err="1" smtClean="0">
                <a:solidFill>
                  <a:schemeClr val="bg1"/>
                </a:solidFill>
                <a:latin typeface="Palatino Linotype" panose="02040502050505030304" pitchFamily="18" charset="0"/>
              </a:rPr>
              <a:t>secara</a:t>
            </a:r>
            <a:r>
              <a:rPr lang="en-US" sz="2800" dirty="0" smtClean="0">
                <a:solidFill>
                  <a:schemeClr val="bg1"/>
                </a:solidFill>
                <a:latin typeface="Palatino Linotype" panose="02040502050505030304" pitchFamily="18" charset="0"/>
              </a:rPr>
              <a:t> </a:t>
            </a:r>
            <a:r>
              <a:rPr lang="en-US" sz="2800" dirty="0" err="1" smtClean="0">
                <a:solidFill>
                  <a:schemeClr val="bg1"/>
                </a:solidFill>
                <a:latin typeface="Palatino Linotype" panose="02040502050505030304" pitchFamily="18" charset="0"/>
              </a:rPr>
              <a:t>rahsia</a:t>
            </a:r>
            <a:r>
              <a:rPr lang="en-US" sz="2800" dirty="0" smtClean="0">
                <a:solidFill>
                  <a:schemeClr val="bg1"/>
                </a:solidFill>
                <a:latin typeface="Palatino Linotype" panose="02040502050505030304" pitchFamily="18" charset="0"/>
              </a:rPr>
              <a:t>.  </a:t>
            </a:r>
          </a:p>
          <a:p>
            <a:pPr algn="just">
              <a:lnSpc>
                <a:spcPct val="150000"/>
              </a:lnSpc>
            </a:pPr>
            <a:r>
              <a:rPr lang="en-US" sz="2800" dirty="0" smtClean="0">
                <a:solidFill>
                  <a:schemeClr val="bg1"/>
                </a:solidFill>
                <a:latin typeface="Palatino Linotype" panose="02040502050505030304" pitchFamily="18" charset="0"/>
                <a:cs typeface="Akhbar MT" pitchFamily="2" charset="-78"/>
              </a:rPr>
              <a:t>Dari </a:t>
            </a:r>
            <a:r>
              <a:rPr lang="en-US" sz="2800" dirty="0" err="1" smtClean="0">
                <a:solidFill>
                  <a:schemeClr val="bg1"/>
                </a:solidFill>
                <a:latin typeface="Palatino Linotype" panose="02040502050505030304" pitchFamily="18" charset="0"/>
                <a:cs typeface="Akhbar MT" pitchFamily="2" charset="-78"/>
              </a:rPr>
              <a:t>segi</a:t>
            </a:r>
            <a:r>
              <a:rPr lang="en-US" sz="2800" dirty="0" smtClean="0">
                <a:solidFill>
                  <a:schemeClr val="bg1"/>
                </a:solidFill>
                <a:latin typeface="Palatino Linotype" panose="02040502050505030304" pitchFamily="18" charset="0"/>
                <a:cs typeface="Akhbar MT" pitchFamily="2" charset="-78"/>
              </a:rPr>
              <a:t> </a:t>
            </a:r>
            <a:r>
              <a:rPr lang="en-US" sz="2800" dirty="0" err="1" smtClean="0">
                <a:solidFill>
                  <a:schemeClr val="bg1"/>
                </a:solidFill>
                <a:latin typeface="Palatino Linotype" panose="02040502050505030304" pitchFamily="18" charset="0"/>
                <a:cs typeface="Akhbar MT" pitchFamily="2" charset="-78"/>
              </a:rPr>
              <a:t>Syara</a:t>
            </a:r>
            <a:r>
              <a:rPr lang="en-US" sz="2800" dirty="0" smtClean="0">
                <a:solidFill>
                  <a:schemeClr val="bg1"/>
                </a:solidFill>
                <a:latin typeface="Palatino Linotype" panose="02040502050505030304" pitchFamily="18" charset="0"/>
                <a:cs typeface="Akhbar MT" pitchFamily="2" charset="-78"/>
              </a:rPr>
              <a:t>’: M</a:t>
            </a:r>
            <a:r>
              <a:rPr lang="ms-MY" altLang="en-US" sz="2800" dirty="0" smtClean="0">
                <a:solidFill>
                  <a:schemeClr val="bg1"/>
                </a:solidFill>
                <a:latin typeface="Palatino Linotype" panose="02040502050505030304" pitchFamily="18" charset="0"/>
              </a:rPr>
              <a:t>enyeru </a:t>
            </a:r>
            <a:r>
              <a:rPr lang="ms-MY" altLang="en-US" sz="2800" dirty="0">
                <a:solidFill>
                  <a:schemeClr val="bg1"/>
                </a:solidFill>
                <a:latin typeface="Palatino Linotype" panose="02040502050505030304" pitchFamily="18" charset="0"/>
              </a:rPr>
              <a:t>kepada </a:t>
            </a:r>
            <a:r>
              <a:rPr lang="ms-MY" altLang="en-US" sz="2800" dirty="0" smtClean="0">
                <a:solidFill>
                  <a:schemeClr val="bg1"/>
                </a:solidFill>
                <a:latin typeface="Palatino Linotype" panose="02040502050505030304" pitchFamily="18" charset="0"/>
              </a:rPr>
              <a:t>Allah dengan </a:t>
            </a:r>
            <a:r>
              <a:rPr lang="ms-MY" altLang="en-US" sz="2800" dirty="0">
                <a:solidFill>
                  <a:schemeClr val="bg1"/>
                </a:solidFill>
                <a:latin typeface="Palatino Linotype" panose="02040502050505030304" pitchFamily="18" charset="0"/>
              </a:rPr>
              <a:t>kata-kata yang tersembunyi yang tidak diketahui oleh siapa pun kecuali </a:t>
            </a:r>
            <a:r>
              <a:rPr lang="ms-MY" altLang="en-US" sz="2800" dirty="0" smtClean="0">
                <a:solidFill>
                  <a:schemeClr val="bg1"/>
                </a:solidFill>
                <a:latin typeface="Palatino Linotype" panose="02040502050505030304" pitchFamily="18" charset="0"/>
              </a:rPr>
              <a:t>Dia </a:t>
            </a:r>
            <a:r>
              <a:rPr lang="ms-MY" altLang="en-US" sz="2800" dirty="0">
                <a:solidFill>
                  <a:schemeClr val="bg1"/>
                </a:solidFill>
                <a:latin typeface="Palatino Linotype" panose="02040502050505030304" pitchFamily="18" charset="0"/>
              </a:rPr>
              <a:t>untuk mendekatkan diri </a:t>
            </a:r>
            <a:r>
              <a:rPr lang="ms-MY" altLang="en-US" sz="2800" dirty="0" smtClean="0">
                <a:solidFill>
                  <a:schemeClr val="bg1"/>
                </a:solidFill>
                <a:latin typeface="Palatino Linotype" panose="02040502050505030304" pitchFamily="18" charset="0"/>
              </a:rPr>
              <a:t>kepada-Nya, untuk </a:t>
            </a:r>
            <a:r>
              <a:rPr lang="ms-MY" altLang="en-US" sz="2800" dirty="0">
                <a:solidFill>
                  <a:schemeClr val="bg1"/>
                </a:solidFill>
                <a:latin typeface="Palatino Linotype" panose="02040502050505030304" pitchFamily="18" charset="0"/>
              </a:rPr>
              <a:t>menenangkan </a:t>
            </a:r>
            <a:r>
              <a:rPr lang="ms-MY" altLang="en-US" sz="2800" dirty="0" smtClean="0">
                <a:solidFill>
                  <a:schemeClr val="bg1"/>
                </a:solidFill>
                <a:latin typeface="Palatino Linotype" panose="02040502050505030304" pitchFamily="18" charset="0"/>
              </a:rPr>
              <a:t>jiwa atau </a:t>
            </a:r>
            <a:r>
              <a:rPr lang="ms-MY" altLang="en-US" sz="2800" dirty="0">
                <a:solidFill>
                  <a:schemeClr val="bg1"/>
                </a:solidFill>
                <a:latin typeface="Palatino Linotype" panose="02040502050505030304" pitchFamily="18" charset="0"/>
              </a:rPr>
              <a:t>meminta keperluan dunia dan akhirat.</a:t>
            </a:r>
            <a:r>
              <a:rPr lang="ms-MY" altLang="en-US" sz="2000" dirty="0">
                <a:solidFill>
                  <a:schemeClr val="bg1"/>
                </a:solidFill>
                <a:latin typeface="Palatino Linotype" panose="02040502050505030304" pitchFamily="18" charset="0"/>
              </a:rPr>
              <a:t> </a:t>
            </a:r>
            <a:endParaRPr lang="ms-MY" altLang="en-US" sz="5400" dirty="0">
              <a:solidFill>
                <a:schemeClr val="bg1"/>
              </a:solidFill>
              <a:latin typeface="Palatino Linotype" panose="02040502050505030304" pitchFamily="18" charset="0"/>
            </a:endParaRPr>
          </a:p>
          <a:p>
            <a:endParaRPr lang="en-US" sz="2400" dirty="0">
              <a:solidFill>
                <a:schemeClr val="bg1"/>
              </a:solidFill>
              <a:cs typeface="Akhbar MT" pitchFamily="2" charset="-78"/>
            </a:endParaRPr>
          </a:p>
        </p:txBody>
      </p:sp>
    </p:spTree>
    <p:extLst>
      <p:ext uri="{BB962C8B-B14F-4D97-AF65-F5344CB8AC3E}">
        <p14:creationId xmlns:p14="http://schemas.microsoft.com/office/powerpoint/2010/main" val="3487731923"/>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42F386-6E46-45DB-A7B3-1975CED6EFF7}"/>
              </a:ext>
            </a:extLst>
          </p:cNvPr>
          <p:cNvSpPr>
            <a:spLocks noGrp="1"/>
          </p:cNvSpPr>
          <p:nvPr>
            <p:ph type="title"/>
          </p:nvPr>
        </p:nvSpPr>
        <p:spPr>
          <a:xfrm>
            <a:off x="768350" y="314325"/>
            <a:ext cx="10515600" cy="1325563"/>
          </a:xfrm>
        </p:spPr>
        <p:txBody>
          <a:bodyPr>
            <a:normAutofit/>
          </a:bodyPr>
          <a:lstStyle/>
          <a:p>
            <a:r>
              <a:rPr lang="en-US" b="1" dirty="0" smtClean="0">
                <a:solidFill>
                  <a:schemeClr val="bg1"/>
                </a:solidFill>
              </a:rPr>
              <a:t>DEFINISI MUNAJAT (</a:t>
            </a:r>
            <a:r>
              <a:rPr lang="en-US" b="1" dirty="0" err="1" smtClean="0">
                <a:solidFill>
                  <a:schemeClr val="bg1"/>
                </a:solidFill>
              </a:rPr>
              <a:t>samb</a:t>
            </a:r>
            <a:r>
              <a:rPr lang="en-US" b="1" dirty="0" smtClean="0">
                <a:solidFill>
                  <a:schemeClr val="bg1"/>
                </a:solidFill>
              </a:rPr>
              <a:t>.) </a:t>
            </a:r>
            <a:endParaRPr lang="en-US" b="1" dirty="0">
              <a:solidFill>
                <a:schemeClr val="bg1"/>
              </a:solidFill>
            </a:endParaRPr>
          </a:p>
        </p:txBody>
      </p:sp>
      <p:sp>
        <p:nvSpPr>
          <p:cNvPr id="3" name="Rectangle 2">
            <a:extLst>
              <a:ext uri="{FF2B5EF4-FFF2-40B4-BE49-F238E27FC236}">
                <a16:creationId xmlns:a16="http://schemas.microsoft.com/office/drawing/2014/main" xmlns="" id="{D72C9D07-2C7C-48D2-886D-F2E0BB1C587A}"/>
              </a:ext>
            </a:extLst>
          </p:cNvPr>
          <p:cNvSpPr/>
          <p:nvPr/>
        </p:nvSpPr>
        <p:spPr>
          <a:xfrm>
            <a:off x="619760" y="1742096"/>
            <a:ext cx="10812780" cy="3416320"/>
          </a:xfrm>
          <a:prstGeom prst="rect">
            <a:avLst/>
          </a:prstGeom>
        </p:spPr>
        <p:txBody>
          <a:bodyPr wrap="square">
            <a:spAutoFit/>
          </a:bodyPr>
          <a:lstStyle/>
          <a:p>
            <a:pPr marL="228600" marR="0" algn="just">
              <a:lnSpc>
                <a:spcPct val="150000"/>
              </a:lnSpc>
              <a:spcBef>
                <a:spcPts val="0"/>
              </a:spcBef>
              <a:spcAft>
                <a:spcPts val="0"/>
              </a:spcAft>
            </a:pPr>
            <a:r>
              <a:rPr lang="en-US" sz="24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Berbisik</a:t>
            </a:r>
            <a:r>
              <a:rPr lang="en-US" sz="24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atau</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berbicara</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secara</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rahsia</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Sebagai</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istilah</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MUNAJAT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adalah</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melakukan</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ibadah</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baik</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dalam</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bentuk</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perbuatan</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ucapan</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mahupun</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doa</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dengan</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sepenuh</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hati</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khusyu</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dan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tawadhu</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dengan</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suara</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yang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lembut</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sehingga</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terasa</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dekat</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sekali</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kepada</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Allah </a:t>
            </a:r>
            <a:r>
              <a:rPr lang="en-US" sz="2400" i="1"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Subhanahu</a:t>
            </a:r>
            <a:r>
              <a:rPr lang="en-US" sz="2400" i="1"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wa</a:t>
            </a:r>
            <a:r>
              <a:rPr lang="en-US" sz="2400" i="1"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Ta’ala</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untuk</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mengharap</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keredhaan</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pengampunan</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hidayah</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dan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pertolongan</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-Nya. </a:t>
            </a:r>
            <a:r>
              <a:rPr lang="en-US" sz="24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a:t>
            </a:r>
            <a:r>
              <a:rPr lang="en-US" sz="24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Ensiklopedia</a:t>
            </a:r>
            <a:r>
              <a:rPr lang="en-US" sz="24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Islam 3/294)</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08041210"/>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841B897-626B-4ACA-9176-BB28B9D23256}"/>
              </a:ext>
            </a:extLst>
          </p:cNvPr>
          <p:cNvSpPr/>
          <p:nvPr/>
        </p:nvSpPr>
        <p:spPr>
          <a:xfrm>
            <a:off x="574040" y="1721168"/>
            <a:ext cx="10515600" cy="2862322"/>
          </a:xfrm>
          <a:prstGeom prst="rect">
            <a:avLst/>
          </a:prstGeom>
        </p:spPr>
        <p:txBody>
          <a:bodyPr wrap="square">
            <a:spAutoFit/>
          </a:bodyPr>
          <a:lstStyle/>
          <a:p>
            <a:pPr marL="228600" marR="0" algn="just">
              <a:lnSpc>
                <a:spcPct val="150000"/>
              </a:lnSpc>
              <a:spcBef>
                <a:spcPts val="0"/>
              </a:spcBef>
              <a:spcAft>
                <a:spcPts val="0"/>
              </a:spcAft>
            </a:pPr>
            <a:r>
              <a:rPr lang="en-US" sz="24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MUNAJAT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berasal</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dari</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perkataan</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Bahasa Arab yang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membawa</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erti</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zikir</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dan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doa</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untuk</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mengharapkan</a:t>
            </a:r>
            <a:r>
              <a:rPr lang="en-US" sz="24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keredhaan</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hidayah</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pertolongan</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dan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sebagainya</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daripada</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Allah.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Manakala</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pengertian</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BERMUNAJAT </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pula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mendekati</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atau</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mendampingi</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Allah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dengan</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cara</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berdoa</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berzikir</a:t>
            </a:r>
            <a:r>
              <a:rPr lang="en-US" sz="2400" dirty="0">
                <a:solidFill>
                  <a:schemeClr val="bg1"/>
                </a:solidFill>
                <a:latin typeface="Palatino Linotype" panose="02040502050505030304" pitchFamily="18" charset="0"/>
                <a:ea typeface="Calibri" panose="020F0502020204030204" pitchFamily="34" charset="0"/>
                <a:cs typeface="Arial" panose="020B0604020202020204" pitchFamily="34" charset="0"/>
              </a:rPr>
              <a:t> dan lain-lain</a:t>
            </a:r>
            <a:r>
              <a:rPr lang="en-US" sz="24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Kamus</a:t>
            </a:r>
            <a:r>
              <a:rPr lang="en-US" sz="24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4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Dewan</a:t>
            </a:r>
            <a:r>
              <a:rPr lang="en-US" sz="24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1054)</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Title 1">
            <a:extLst>
              <a:ext uri="{FF2B5EF4-FFF2-40B4-BE49-F238E27FC236}">
                <a16:creationId xmlns:a16="http://schemas.microsoft.com/office/drawing/2014/main" xmlns="" id="{E442F386-6E46-45DB-A7B3-1975CED6EFF7}"/>
              </a:ext>
            </a:extLst>
          </p:cNvPr>
          <p:cNvSpPr txBox="1">
            <a:spLocks/>
          </p:cNvSpPr>
          <p:nvPr/>
        </p:nvSpPr>
        <p:spPr>
          <a:xfrm>
            <a:off x="768350" y="3143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DEFINISI MUNAJAT (</a:t>
            </a:r>
            <a:r>
              <a:rPr lang="en-US" b="1" dirty="0" err="1" smtClean="0">
                <a:solidFill>
                  <a:schemeClr val="bg1"/>
                </a:solidFill>
              </a:rPr>
              <a:t>Samb</a:t>
            </a:r>
            <a:r>
              <a:rPr lang="en-US" b="1" dirty="0" smtClean="0">
                <a:solidFill>
                  <a:schemeClr val="bg1"/>
                </a:solidFill>
              </a:rPr>
              <a:t>.)</a:t>
            </a:r>
            <a:endParaRPr lang="en-US" b="1" dirty="0">
              <a:solidFill>
                <a:schemeClr val="bg1"/>
              </a:solidFill>
            </a:endParaRPr>
          </a:p>
        </p:txBody>
      </p:sp>
    </p:spTree>
    <p:extLst>
      <p:ext uri="{BB962C8B-B14F-4D97-AF65-F5344CB8AC3E}">
        <p14:creationId xmlns:p14="http://schemas.microsoft.com/office/powerpoint/2010/main" val="2136726368"/>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442F386-6E46-45DB-A7B3-1975CED6EFF7}"/>
              </a:ext>
            </a:extLst>
          </p:cNvPr>
          <p:cNvSpPr txBox="1">
            <a:spLocks/>
          </p:cNvSpPr>
          <p:nvPr/>
        </p:nvSpPr>
        <p:spPr>
          <a:xfrm>
            <a:off x="768350" y="3143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rPr>
              <a:t>AMALAN MUNAJAT</a:t>
            </a:r>
            <a:endParaRPr lang="en-US" b="1"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465" y="3632270"/>
            <a:ext cx="2314745" cy="155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628" y="1501459"/>
            <a:ext cx="2053209" cy="1936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2310" y="3576320"/>
            <a:ext cx="2815503" cy="1606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7210" y="1626712"/>
            <a:ext cx="2705100" cy="1685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10563670"/>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9A6591-49CC-4AE1-BAC6-5C96A59F3C56}"/>
              </a:ext>
            </a:extLst>
          </p:cNvPr>
          <p:cNvSpPr>
            <a:spLocks noGrp="1"/>
          </p:cNvSpPr>
          <p:nvPr>
            <p:ph type="title"/>
          </p:nvPr>
        </p:nvSpPr>
        <p:spPr/>
        <p:txBody>
          <a:bodyPr/>
          <a:lstStyle/>
          <a:p>
            <a:r>
              <a:rPr lang="en-US" dirty="0" err="1">
                <a:solidFill>
                  <a:schemeClr val="bg1"/>
                </a:solidFill>
              </a:rPr>
              <a:t>Firman</a:t>
            </a:r>
            <a:r>
              <a:rPr lang="en-US" dirty="0">
                <a:solidFill>
                  <a:schemeClr val="bg1"/>
                </a:solidFill>
              </a:rPr>
              <a:t> Allah </a:t>
            </a:r>
            <a:r>
              <a:rPr lang="en-US" i="1" dirty="0" err="1">
                <a:solidFill>
                  <a:schemeClr val="bg1"/>
                </a:solidFill>
              </a:rPr>
              <a:t>Subhanahu</a:t>
            </a:r>
            <a:r>
              <a:rPr lang="en-US" i="1" dirty="0">
                <a:solidFill>
                  <a:schemeClr val="bg1"/>
                </a:solidFill>
              </a:rPr>
              <a:t> </a:t>
            </a:r>
            <a:r>
              <a:rPr lang="en-US" i="1" dirty="0" err="1">
                <a:solidFill>
                  <a:schemeClr val="bg1"/>
                </a:solidFill>
              </a:rPr>
              <a:t>wa</a:t>
            </a:r>
            <a:r>
              <a:rPr lang="en-US" i="1" dirty="0">
                <a:solidFill>
                  <a:schemeClr val="bg1"/>
                </a:solidFill>
              </a:rPr>
              <a:t> </a:t>
            </a:r>
            <a:r>
              <a:rPr lang="en-US" i="1" dirty="0" err="1">
                <a:solidFill>
                  <a:schemeClr val="bg1"/>
                </a:solidFill>
              </a:rPr>
              <a:t>Ta’ala</a:t>
            </a:r>
            <a:r>
              <a:rPr lang="en-US" dirty="0">
                <a:solidFill>
                  <a:schemeClr val="bg1"/>
                </a:solidFill>
              </a:rPr>
              <a:t>:</a:t>
            </a:r>
          </a:p>
        </p:txBody>
      </p:sp>
      <p:sp>
        <p:nvSpPr>
          <p:cNvPr id="3" name="Rectangle 2">
            <a:extLst>
              <a:ext uri="{FF2B5EF4-FFF2-40B4-BE49-F238E27FC236}">
                <a16:creationId xmlns:a16="http://schemas.microsoft.com/office/drawing/2014/main" xmlns="" id="{9211EAFE-D684-4D11-8FCA-393053B4C72C}"/>
              </a:ext>
            </a:extLst>
          </p:cNvPr>
          <p:cNvSpPr/>
          <p:nvPr/>
        </p:nvSpPr>
        <p:spPr>
          <a:xfrm>
            <a:off x="1102360" y="2692110"/>
            <a:ext cx="9987280" cy="2805640"/>
          </a:xfrm>
          <a:prstGeom prst="rect">
            <a:avLst/>
          </a:prstGeom>
        </p:spPr>
        <p:txBody>
          <a:bodyPr wrap="square">
            <a:spAutoFit/>
          </a:bodyPr>
          <a:lstStyle/>
          <a:p>
            <a:pPr marL="228600" marR="0" algn="just">
              <a:lnSpc>
                <a:spcPct val="150000"/>
              </a:lnSpc>
              <a:spcBef>
                <a:spcPts val="0"/>
              </a:spcBef>
              <a:spcAft>
                <a:spcPts val="0"/>
              </a:spcAft>
            </a:pPr>
            <a:r>
              <a:rPr lang="en-US" sz="2400" b="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Mafhumnya</a:t>
            </a:r>
            <a:r>
              <a:rPr lang="en-US" sz="2400" b="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228600" marR="0" algn="just">
              <a:lnSpc>
                <a:spcPct val="150000"/>
              </a:lnSpc>
              <a:spcBef>
                <a:spcPts val="0"/>
              </a:spcBef>
              <a:spcAft>
                <a:spcPts val="0"/>
              </a:spcAft>
            </a:pP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Maka</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ingatlah</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kamu</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kepada</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-Ku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dengan</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melakukan</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sembahyang</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berzikir</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dan lain-lain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perbuatan</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ta’at</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nescaya</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Aku</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akan</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mengingati</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kamu</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Dan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bersyukurlah</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kepada</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-Ku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dengan</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ta’at</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mengerjakan</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suruhan</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-Ku) dan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janganlah</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kamu</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mengingkari</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-Ku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dengan</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berbuat</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derhaka</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 dan </a:t>
            </a:r>
            <a:r>
              <a:rPr lang="en-US" sz="2400" i="1" dirty="0" err="1">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ma’siat</a:t>
            </a:r>
            <a:r>
              <a:rPr lang="en-US" sz="2400" i="1"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rPr>
              <a:t>).</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450379" y="1850926"/>
            <a:ext cx="4717775" cy="680559"/>
          </a:xfrm>
          <a:prstGeom prst="rect">
            <a:avLst/>
          </a:prstGeom>
        </p:spPr>
      </p:pic>
      <p:pic>
        <p:nvPicPr>
          <p:cNvPr id="5" name="Picture 4"/>
          <p:cNvPicPr>
            <a:picLocks noChangeAspect="1"/>
          </p:cNvPicPr>
          <p:nvPr/>
        </p:nvPicPr>
        <p:blipFill>
          <a:blip r:embed="rId3"/>
          <a:stretch>
            <a:fillRect/>
          </a:stretch>
        </p:blipFill>
        <p:spPr>
          <a:xfrm>
            <a:off x="1444685" y="1850926"/>
            <a:ext cx="2005694" cy="680945"/>
          </a:xfrm>
          <a:prstGeom prst="rect">
            <a:avLst/>
          </a:prstGeom>
        </p:spPr>
      </p:pic>
    </p:spTree>
    <p:extLst>
      <p:ext uri="{BB962C8B-B14F-4D97-AF65-F5344CB8AC3E}">
        <p14:creationId xmlns:p14="http://schemas.microsoft.com/office/powerpoint/2010/main" val="1682060938"/>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53F5FA-AFB1-4599-8E6A-B800007F54B8}"/>
              </a:ext>
            </a:extLst>
          </p:cNvPr>
          <p:cNvSpPr>
            <a:spLocks noGrp="1"/>
          </p:cNvSpPr>
          <p:nvPr>
            <p:ph type="title"/>
          </p:nvPr>
        </p:nvSpPr>
        <p:spPr>
          <a:xfrm>
            <a:off x="838200" y="84580"/>
            <a:ext cx="10515600" cy="1325563"/>
          </a:xfrm>
        </p:spPr>
        <p:txBody>
          <a:bodyPr/>
          <a:lstStyle/>
          <a:p>
            <a:r>
              <a:rPr lang="en-US" b="1" dirty="0" err="1">
                <a:solidFill>
                  <a:schemeClr val="bg1"/>
                </a:solidFill>
              </a:rPr>
              <a:t>Hadits</a:t>
            </a:r>
            <a:r>
              <a:rPr lang="en-US" b="1" dirty="0">
                <a:solidFill>
                  <a:schemeClr val="bg1"/>
                </a:solidFill>
              </a:rPr>
              <a:t> </a:t>
            </a:r>
            <a:r>
              <a:rPr lang="en-US" b="1" dirty="0" err="1">
                <a:solidFill>
                  <a:schemeClr val="bg1"/>
                </a:solidFill>
              </a:rPr>
              <a:t>riwayat</a:t>
            </a:r>
            <a:r>
              <a:rPr lang="en-US" b="1" dirty="0">
                <a:solidFill>
                  <a:schemeClr val="bg1"/>
                </a:solidFill>
              </a:rPr>
              <a:t> Imam Muslim</a:t>
            </a:r>
          </a:p>
        </p:txBody>
      </p:sp>
      <p:sp>
        <p:nvSpPr>
          <p:cNvPr id="3" name="Rectangle 2">
            <a:extLst>
              <a:ext uri="{FF2B5EF4-FFF2-40B4-BE49-F238E27FC236}">
                <a16:creationId xmlns:a16="http://schemas.microsoft.com/office/drawing/2014/main" xmlns="" id="{CA17C92D-913A-4763-BA4F-5E97035B1BEF}"/>
              </a:ext>
            </a:extLst>
          </p:cNvPr>
          <p:cNvSpPr/>
          <p:nvPr/>
        </p:nvSpPr>
        <p:spPr>
          <a:xfrm>
            <a:off x="1239520" y="2392369"/>
            <a:ext cx="9712960" cy="3004477"/>
          </a:xfrm>
          <a:prstGeom prst="rect">
            <a:avLst/>
          </a:prstGeom>
        </p:spPr>
        <p:txBody>
          <a:bodyPr wrap="square">
            <a:spAutoFit/>
          </a:bodyPr>
          <a:lstStyle/>
          <a:p>
            <a:pPr marL="228600" marR="285750" algn="just" rtl="1">
              <a:lnSpc>
                <a:spcPct val="150000"/>
              </a:lnSpc>
              <a:spcBef>
                <a:spcPts val="0"/>
              </a:spcBef>
              <a:spcAft>
                <a:spcPts val="0"/>
              </a:spcAft>
            </a:pPr>
            <a:r>
              <a:rPr lang="ar-SA" sz="2800" dirty="0">
                <a:solidFill>
                  <a:schemeClr val="bg1"/>
                </a:solidFill>
                <a:effectLst/>
                <a:latin typeface="Palatino Linotype" panose="02040502050505030304" pitchFamily="18" charset="0"/>
                <a:ea typeface="Calibri" panose="020F0502020204030204" pitchFamily="34" charset="0"/>
                <a:cs typeface="Traditional Arabic" panose="02020603050405020304" pitchFamily="18" charset="-78"/>
              </a:rPr>
              <a:t>لَا يَقْعُدُ قَوْمٌ يَذْكُرُونَ اللهَ عَزَّ وَجَلَّ إِلَّا حَفَّتْهُمُ الْمَلَائِكَةُ، وَغَشِيَتْهُمُ الرَّحْمَةُ، وَنَزَلَتْ عَلَيْهِمِ السَّكِينَةُ، وَذَكَرَهُمُ اللهُ فِيمَنْ عِنْدَهُ.</a:t>
            </a:r>
            <a:endParaRPr lang="en-US" sz="1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228600" marR="0" algn="just">
              <a:lnSpc>
                <a:spcPct val="150000"/>
              </a:lnSpc>
              <a:spcBef>
                <a:spcPts val="0"/>
              </a:spcBef>
              <a:spcAft>
                <a:spcPts val="0"/>
              </a:spcAft>
            </a:pPr>
            <a:r>
              <a:rPr lang="en-US" b="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Maksudnya</a:t>
            </a:r>
            <a:r>
              <a:rPr lang="en-US" b="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a:t>
            </a:r>
            <a:endParaRPr lang="en-US" sz="1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228600" marR="0" algn="just">
              <a:lnSpc>
                <a:spcPct val="150000"/>
              </a:lnSpc>
              <a:spcBef>
                <a:spcPts val="0"/>
              </a:spcBef>
              <a:spcAft>
                <a:spcPts val="0"/>
              </a:spcAft>
            </a:pP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Satu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kaum</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itu</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tidak</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duduk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bersama-sama</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berzikir</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kepada</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Allah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Azza</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wa</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Jalla</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melainkan</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para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malaikat</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hadir</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mengelilingi</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mereka</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sedang</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rahmat</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meliputi</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mereka</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dan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ketenangan</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turun</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ke</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atas</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mereka</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manakala</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Allah pula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menyebut-nyebut</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mereka</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itu</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kepada</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sesiapa</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yang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berada</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 di </a:t>
            </a:r>
            <a:r>
              <a:rPr lang="en-US" i="1" dirty="0" err="1">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sisi</a:t>
            </a:r>
            <a:r>
              <a:rPr lang="en-US" i="1" dirty="0">
                <a:solidFill>
                  <a:schemeClr val="bg1"/>
                </a:solidFill>
                <a:latin typeface="Palatino Linotype" panose="02040502050505030304" pitchFamily="18" charset="0"/>
                <a:ea typeface="Calibri" panose="020F0502020204030204" pitchFamily="34" charset="0"/>
                <a:cs typeface="Traditional Arabic" panose="02020603050405020304" pitchFamily="18" charset="-78"/>
              </a:rPr>
              <a:t>-Nya.</a:t>
            </a:r>
            <a:endParaRPr lang="en-US" sz="1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xmlns="" id="{713CEB64-F21E-418A-B6B7-E9DE55AB8461}"/>
              </a:ext>
            </a:extLst>
          </p:cNvPr>
          <p:cNvSpPr/>
          <p:nvPr/>
        </p:nvSpPr>
        <p:spPr>
          <a:xfrm>
            <a:off x="1239520" y="1216379"/>
            <a:ext cx="9712960" cy="880819"/>
          </a:xfrm>
          <a:prstGeom prst="rect">
            <a:avLst/>
          </a:prstGeom>
        </p:spPr>
        <p:txBody>
          <a:bodyPr wrap="square">
            <a:spAutoFit/>
          </a:bodyPr>
          <a:lstStyle/>
          <a:p>
            <a:pPr marL="228600" marR="0" algn="just">
              <a:lnSpc>
                <a:spcPct val="150000"/>
              </a:lnSpc>
              <a:spcBef>
                <a:spcPts val="0"/>
              </a:spcBef>
              <a:spcAft>
                <a:spcPts val="0"/>
              </a:spcAft>
            </a:pPr>
            <a:r>
              <a:rPr lang="en-US"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Imam Muslim </a:t>
            </a:r>
            <a:r>
              <a:rPr lang="en-US" dirty="0" err="1">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dalam</a:t>
            </a:r>
            <a:r>
              <a:rPr lang="en-US"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kitab </a:t>
            </a:r>
            <a:r>
              <a:rPr lang="en-US" dirty="0" err="1">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shahihnya</a:t>
            </a:r>
            <a:r>
              <a:rPr lang="en-US"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dirty="0" err="1">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meriwayatkan</a:t>
            </a:r>
            <a:r>
              <a:rPr lang="en-US"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dirty="0" err="1">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daripada</a:t>
            </a:r>
            <a:r>
              <a:rPr lang="en-US"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Abu Hurairah dan Abu </a:t>
            </a:r>
            <a:r>
              <a:rPr lang="en-US" dirty="0" err="1">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Sa’id</a:t>
            </a:r>
            <a:r>
              <a:rPr lang="en-US"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al-</a:t>
            </a:r>
            <a:r>
              <a:rPr lang="en-US" dirty="0" err="1">
                <a:solidFill>
                  <a:schemeClr val="bg1"/>
                </a:solidFill>
                <a:latin typeface="Palatino Linotype" panose="02040502050505030304" pitchFamily="18" charset="0"/>
                <a:ea typeface="Calibri" panose="020F0502020204030204" pitchFamily="34" charset="0"/>
                <a:cs typeface="Times New Roman" panose="02020603050405020304" pitchFamily="18" charset="0"/>
              </a:rPr>
              <a:t>Khudri</a:t>
            </a:r>
            <a:r>
              <a:rPr lang="en-US"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dirty="0" err="1">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bahawa</a:t>
            </a:r>
            <a:r>
              <a:rPr lang="en-US"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dirty="0" err="1">
                <a:solidFill>
                  <a:schemeClr val="bg1"/>
                </a:solidFill>
                <a:latin typeface="Palatino Linotype" panose="02040502050505030304" pitchFamily="18" charset="0"/>
                <a:ea typeface="Calibri" panose="020F0502020204030204" pitchFamily="34" charset="0"/>
                <a:cs typeface="Times New Roman" panose="02020603050405020304" pitchFamily="18" charset="0"/>
              </a:rPr>
              <a:t>Rasulullah</a:t>
            </a:r>
            <a:r>
              <a:rPr lang="en-US"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i="1" dirty="0" err="1">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Shallallahu</a:t>
            </a:r>
            <a:r>
              <a:rPr lang="en-US" i="1"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i="1" dirty="0" err="1">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alaihi</a:t>
            </a:r>
            <a:r>
              <a:rPr lang="en-US" i="1"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i="1" dirty="0" err="1">
                <a:solidFill>
                  <a:schemeClr val="bg1"/>
                </a:solidFill>
                <a:latin typeface="Palatino Linotype" panose="02040502050505030304" pitchFamily="18" charset="0"/>
                <a:ea typeface="Calibri" panose="020F0502020204030204" pitchFamily="34" charset="0"/>
                <a:cs typeface="Times New Roman" panose="02020603050405020304" pitchFamily="18" charset="0"/>
              </a:rPr>
              <a:t>wa</a:t>
            </a:r>
            <a:r>
              <a:rPr lang="en-US" i="1"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i="1" dirty="0" err="1">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sallam</a:t>
            </a:r>
            <a:r>
              <a:rPr lang="en-US"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dirty="0" err="1">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bersabda</a:t>
            </a:r>
            <a:r>
              <a:rPr lang="en-US"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t>
            </a:r>
            <a:endParaRPr lang="en-US" sz="1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36902112"/>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4DEEF1-B4AE-49A4-BE03-7620F8A80BE3}"/>
              </a:ext>
            </a:extLst>
          </p:cNvPr>
          <p:cNvSpPr>
            <a:spLocks noGrp="1"/>
          </p:cNvSpPr>
          <p:nvPr>
            <p:ph type="title"/>
          </p:nvPr>
        </p:nvSpPr>
        <p:spPr>
          <a:xfrm rot="20173435">
            <a:off x="788472" y="2238693"/>
            <a:ext cx="4213273" cy="1325563"/>
          </a:xfrm>
        </p:spPr>
        <p:txBody>
          <a:bodyPr/>
          <a:lstStyle/>
          <a:p>
            <a:pPr algn="ctr"/>
            <a:r>
              <a:rPr lang="en-US" b="1" dirty="0" err="1" smtClean="0">
                <a:solidFill>
                  <a:schemeClr val="bg1"/>
                </a:solidFill>
              </a:rPr>
              <a:t>Tajuk</a:t>
            </a:r>
            <a:r>
              <a:rPr lang="en-US" b="1" dirty="0" smtClean="0">
                <a:solidFill>
                  <a:schemeClr val="bg1"/>
                </a:solidFill>
              </a:rPr>
              <a:t> </a:t>
            </a:r>
            <a:br>
              <a:rPr lang="en-US" b="1" dirty="0" smtClean="0">
                <a:solidFill>
                  <a:schemeClr val="bg1"/>
                </a:solidFill>
              </a:rPr>
            </a:br>
            <a:r>
              <a:rPr lang="en-US" b="1" dirty="0" err="1" smtClean="0">
                <a:solidFill>
                  <a:schemeClr val="bg1"/>
                </a:solidFill>
              </a:rPr>
              <a:t>Pembentangan</a:t>
            </a:r>
            <a:r>
              <a:rPr lang="en-US" b="1" dirty="0" smtClean="0">
                <a:solidFill>
                  <a:schemeClr val="bg1"/>
                </a:solidFill>
              </a:rPr>
              <a:t>:</a:t>
            </a:r>
            <a:endParaRPr lang="en-US" b="1" dirty="0">
              <a:solidFill>
                <a:schemeClr val="bg1"/>
              </a:solidFill>
            </a:endParaRPr>
          </a:p>
        </p:txBody>
      </p:sp>
      <p:pic>
        <p:nvPicPr>
          <p:cNvPr id="5" name="Picture 4"/>
          <p:cNvPicPr>
            <a:picLocks noChangeAspect="1"/>
          </p:cNvPicPr>
          <p:nvPr/>
        </p:nvPicPr>
        <p:blipFill>
          <a:blip r:embed="rId2"/>
          <a:stretch>
            <a:fillRect/>
          </a:stretch>
        </p:blipFill>
        <p:spPr>
          <a:xfrm>
            <a:off x="5455920" y="266003"/>
            <a:ext cx="4836161" cy="5270946"/>
          </a:xfrm>
          <a:prstGeom prst="rect">
            <a:avLst/>
          </a:prstGeom>
        </p:spPr>
      </p:pic>
      <p:sp>
        <p:nvSpPr>
          <p:cNvPr id="7" name="TextBox 6"/>
          <p:cNvSpPr txBox="1"/>
          <p:nvPr/>
        </p:nvSpPr>
        <p:spPr>
          <a:xfrm rot="19886122">
            <a:off x="6471920" y="1586580"/>
            <a:ext cx="1849120" cy="954107"/>
          </a:xfrm>
          <a:prstGeom prst="rect">
            <a:avLst/>
          </a:prstGeom>
          <a:noFill/>
        </p:spPr>
        <p:txBody>
          <a:bodyPr wrap="square" rtlCol="0">
            <a:spAutoFit/>
          </a:bodyPr>
          <a:lstStyle/>
          <a:p>
            <a:pPr algn="ctr"/>
            <a:r>
              <a:rPr lang="en-US" sz="2800" dirty="0" smtClean="0">
                <a:latin typeface="BlippoBlaD" panose="04050905020B02020C02" pitchFamily="82" charset="0"/>
              </a:rPr>
              <a:t>AMALAN MUNAJAT</a:t>
            </a:r>
            <a:endParaRPr lang="en-US" sz="2800" dirty="0">
              <a:latin typeface="BlippoBlaD" panose="04050905020B02020C02" pitchFamily="82"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0126" y="1977572"/>
            <a:ext cx="1481748" cy="1481748"/>
          </a:xfrm>
          <a:prstGeom prst="rect">
            <a:avLst/>
          </a:prstGeom>
        </p:spPr>
      </p:pic>
      <p:pic>
        <p:nvPicPr>
          <p:cNvPr id="6" name="Picture 5"/>
          <p:cNvPicPr>
            <a:picLocks noChangeAspect="1"/>
          </p:cNvPicPr>
          <p:nvPr/>
        </p:nvPicPr>
        <p:blipFill>
          <a:blip r:embed="rId4"/>
          <a:stretch>
            <a:fillRect/>
          </a:stretch>
        </p:blipFill>
        <p:spPr>
          <a:xfrm>
            <a:off x="8859520" y="2306966"/>
            <a:ext cx="822960" cy="822960"/>
          </a:xfrm>
          <a:prstGeom prst="rect">
            <a:avLst/>
          </a:prstGeom>
        </p:spPr>
      </p:pic>
    </p:spTree>
    <p:extLst>
      <p:ext uri="{BB962C8B-B14F-4D97-AF65-F5344CB8AC3E}">
        <p14:creationId xmlns:p14="http://schemas.microsoft.com/office/powerpoint/2010/main" val="399127507"/>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43B75C-8658-417A-966F-678721953C09}"/>
              </a:ext>
            </a:extLst>
          </p:cNvPr>
          <p:cNvSpPr>
            <a:spLocks noGrp="1"/>
          </p:cNvSpPr>
          <p:nvPr>
            <p:ph type="title"/>
          </p:nvPr>
        </p:nvSpPr>
        <p:spPr/>
        <p:txBody>
          <a:bodyPr/>
          <a:lstStyle/>
          <a:p>
            <a:pPr algn="ctr"/>
            <a:r>
              <a:rPr lang="en-US" b="1" dirty="0" err="1">
                <a:solidFill>
                  <a:schemeClr val="bg1"/>
                </a:solidFill>
              </a:rPr>
              <a:t>Visi</a:t>
            </a:r>
            <a:r>
              <a:rPr lang="en-US" b="1" dirty="0">
                <a:solidFill>
                  <a:schemeClr val="bg1"/>
                </a:solidFill>
              </a:rPr>
              <a:t> dan </a:t>
            </a:r>
            <a:r>
              <a:rPr lang="en-US" b="1" dirty="0" err="1">
                <a:solidFill>
                  <a:schemeClr val="bg1"/>
                </a:solidFill>
              </a:rPr>
              <a:t>Misi</a:t>
            </a:r>
            <a:r>
              <a:rPr lang="en-US" b="1" dirty="0">
                <a:solidFill>
                  <a:schemeClr val="bg1"/>
                </a:solidFill>
              </a:rPr>
              <a:t> Pusat </a:t>
            </a:r>
            <a:r>
              <a:rPr lang="en-US" b="1" dirty="0" err="1">
                <a:solidFill>
                  <a:schemeClr val="bg1"/>
                </a:solidFill>
              </a:rPr>
              <a:t>Da’wah</a:t>
            </a:r>
            <a:r>
              <a:rPr lang="en-US" b="1" dirty="0">
                <a:solidFill>
                  <a:schemeClr val="bg1"/>
                </a:solidFill>
              </a:rPr>
              <a:t> </a:t>
            </a:r>
            <a:r>
              <a:rPr lang="en-US" b="1" dirty="0" err="1">
                <a:solidFill>
                  <a:schemeClr val="bg1"/>
                </a:solidFill>
              </a:rPr>
              <a:t>Islamiah</a:t>
            </a:r>
            <a:endParaRPr lang="en-US" b="1" dirty="0">
              <a:solidFill>
                <a:schemeClr val="bg1"/>
              </a:solidFill>
            </a:endParaRPr>
          </a:p>
        </p:txBody>
      </p:sp>
      <p:sp>
        <p:nvSpPr>
          <p:cNvPr id="3" name="Rectangle 2">
            <a:extLst>
              <a:ext uri="{FF2B5EF4-FFF2-40B4-BE49-F238E27FC236}">
                <a16:creationId xmlns:a16="http://schemas.microsoft.com/office/drawing/2014/main" xmlns="" id="{FBD8B77E-D96C-4297-9D97-E0FC7967A4FE}"/>
              </a:ext>
            </a:extLst>
          </p:cNvPr>
          <p:cNvSpPr/>
          <p:nvPr/>
        </p:nvSpPr>
        <p:spPr>
          <a:xfrm>
            <a:off x="533399" y="1690688"/>
            <a:ext cx="11039476" cy="114364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28600" marR="0" algn="ctr">
              <a:lnSpc>
                <a:spcPct val="150000"/>
              </a:lnSpc>
              <a:spcBef>
                <a:spcPts val="0"/>
              </a:spcBef>
              <a:spcAft>
                <a:spcPts val="0"/>
              </a:spcAft>
            </a:pPr>
            <a:r>
              <a:rPr lang="ms-MY" sz="2400" b="1" dirty="0">
                <a:latin typeface="Palatino Linotype" panose="02040502050505030304" pitchFamily="18" charset="0"/>
                <a:ea typeface="Calibri" panose="020F0502020204030204" pitchFamily="34" charset="0"/>
                <a:cs typeface="Times New Roman" panose="02020603050405020304" pitchFamily="18" charset="0"/>
              </a:rPr>
              <a:t>Visi</a:t>
            </a:r>
            <a:r>
              <a:rPr lang="ms-MY" sz="2400" dirty="0">
                <a:latin typeface="Palatino Linotype" panose="02040502050505030304" pitchFamily="18" charset="0"/>
                <a:ea typeface="Calibri" panose="020F0502020204030204" pitchFamily="34" charset="0"/>
                <a:cs typeface="Times New Roman" panose="02020603050405020304" pitchFamily="18" charset="0"/>
              </a:rPr>
              <a:t> </a:t>
            </a:r>
          </a:p>
          <a:p>
            <a:pPr marL="228600" marR="0" algn="just">
              <a:lnSpc>
                <a:spcPct val="150000"/>
              </a:lnSpc>
              <a:spcBef>
                <a:spcPts val="0"/>
              </a:spcBef>
              <a:spcAft>
                <a:spcPts val="0"/>
              </a:spcAft>
            </a:pPr>
            <a:r>
              <a:rPr lang="ms-MY" sz="2400" dirty="0">
                <a:effectLst/>
                <a:latin typeface="Palatino Linotype" panose="02040502050505030304" pitchFamily="18" charset="0"/>
                <a:ea typeface="Calibri" panose="020F0502020204030204" pitchFamily="34" charset="0"/>
                <a:cs typeface="Times New Roman" panose="02020603050405020304" pitchFamily="18" charset="0"/>
              </a:rPr>
              <a:t>Bersama ke arah kehidupan cemerlang duniawi dan ukhrawi</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0D929C72-0AE6-4A2D-9426-6E8270E2DDF7}"/>
              </a:ext>
            </a:extLst>
          </p:cNvPr>
          <p:cNvSpPr/>
          <p:nvPr/>
        </p:nvSpPr>
        <p:spPr>
          <a:xfrm>
            <a:off x="576262" y="3162452"/>
            <a:ext cx="11039475" cy="225164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ms-MY" sz="2400" b="1" dirty="0">
                <a:latin typeface="Palatino Linotype" panose="02040502050505030304" pitchFamily="18" charset="0"/>
                <a:ea typeface="Calibri" panose="020F0502020204030204" pitchFamily="34" charset="0"/>
                <a:cs typeface="Times New Roman" panose="02020603050405020304" pitchFamily="18" charset="0"/>
              </a:rPr>
              <a:t>Misi</a:t>
            </a:r>
            <a:r>
              <a:rPr lang="ms-MY" sz="2400" dirty="0">
                <a:latin typeface="Palatino Linotype" panose="02040502050505030304" pitchFamily="18" charset="0"/>
                <a:ea typeface="Calibri" panose="020F0502020204030204" pitchFamily="34" charset="0"/>
                <a:cs typeface="Times New Roman" panose="02020603050405020304" pitchFamily="18" charset="0"/>
              </a:rPr>
              <a:t> </a:t>
            </a:r>
          </a:p>
          <a:p>
            <a:pPr algn="just">
              <a:lnSpc>
                <a:spcPct val="150000"/>
              </a:lnSpc>
            </a:pPr>
            <a:r>
              <a:rPr lang="ms-MY" sz="2400" dirty="0">
                <a:latin typeface="Palatino Linotype" panose="02040502050505030304" pitchFamily="18" charset="0"/>
                <a:ea typeface="Calibri" panose="020F0502020204030204" pitchFamily="34" charset="0"/>
                <a:cs typeface="Times New Roman" panose="02020603050405020304" pitchFamily="18" charset="0"/>
              </a:rPr>
              <a:t>Menyebarluas dan memantapkan ajaran serta penghayatan ugama Islam kepada rakyat dan penduduk negara ini bagi kesejahteraan beragama dan bernegara menurut Ahli Sunnah Wal Jama’ah Mazhab Syafi’e.</a:t>
            </a:r>
            <a:endParaRPr lang="en-US" sz="2400" dirty="0"/>
          </a:p>
        </p:txBody>
      </p:sp>
    </p:spTree>
    <p:extLst>
      <p:ext uri="{BB962C8B-B14F-4D97-AF65-F5344CB8AC3E}">
        <p14:creationId xmlns:p14="http://schemas.microsoft.com/office/powerpoint/2010/main" val="2244670608"/>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tripolicastle.com/up/attach/a23623ae64.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8584" y="2560320"/>
            <a:ext cx="6922136" cy="845820"/>
          </a:xfrm>
          <a:prstGeom prst="rect">
            <a:avLst/>
          </a:prstGeom>
          <a:ln/>
        </p:spPr>
        <p:style>
          <a:lnRef idx="0">
            <a:schemeClr val="accent6"/>
          </a:lnRef>
          <a:fillRef idx="3">
            <a:schemeClr val="accent6"/>
          </a:fillRef>
          <a:effectRef idx="3">
            <a:schemeClr val="accent6"/>
          </a:effectRef>
          <a:fontRef idx="minor">
            <a:schemeClr val="lt1"/>
          </a:fontRef>
        </p:style>
      </p:pic>
    </p:spTree>
    <p:extLst>
      <p:ext uri="{BB962C8B-B14F-4D97-AF65-F5344CB8AC3E}">
        <p14:creationId xmlns:p14="http://schemas.microsoft.com/office/powerpoint/2010/main" val="3862896448"/>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3CA9E8-DFBA-4CCF-A6D9-238A8E84DD40}"/>
              </a:ext>
            </a:extLst>
          </p:cNvPr>
          <p:cNvSpPr>
            <a:spLocks noGrp="1"/>
          </p:cNvSpPr>
          <p:nvPr>
            <p:ph type="title"/>
          </p:nvPr>
        </p:nvSpPr>
        <p:spPr>
          <a:xfrm>
            <a:off x="1642106" y="3548539"/>
            <a:ext cx="8907783" cy="1325563"/>
          </a:xfrm>
        </p:spPr>
        <p:txBody>
          <a:bodyPr>
            <a:noAutofit/>
          </a:bodyPr>
          <a:lstStyle/>
          <a:p>
            <a:pPr algn="ctr"/>
            <a:r>
              <a:rPr lang="en-US" sz="5400" b="1" dirty="0" smtClean="0">
                <a:solidFill>
                  <a:schemeClr val="bg1"/>
                </a:solidFill>
              </a:rPr>
              <a:t>MALAM  MUNAJAT</a:t>
            </a:r>
            <a:br>
              <a:rPr lang="en-US" sz="5400" b="1" dirty="0" smtClean="0">
                <a:solidFill>
                  <a:schemeClr val="bg1"/>
                </a:solidFill>
              </a:rPr>
            </a:br>
            <a:r>
              <a:rPr lang="en-US" b="1" dirty="0" err="1" smtClean="0">
                <a:solidFill>
                  <a:schemeClr val="bg1"/>
                </a:solidFill>
              </a:rPr>
              <a:t>Anjuran</a:t>
            </a:r>
            <a:r>
              <a:rPr lang="en-US" b="1" dirty="0" smtClean="0">
                <a:solidFill>
                  <a:schemeClr val="bg1"/>
                </a:solidFill>
              </a:rPr>
              <a:t> </a:t>
            </a:r>
            <a:r>
              <a:rPr lang="en-US" b="1" dirty="0" err="1" smtClean="0">
                <a:solidFill>
                  <a:schemeClr val="bg1"/>
                </a:solidFill>
              </a:rPr>
              <a:t>Kementerian</a:t>
            </a:r>
            <a:r>
              <a:rPr lang="en-US" b="1" dirty="0" smtClean="0">
                <a:solidFill>
                  <a:schemeClr val="bg1"/>
                </a:solidFill>
              </a:rPr>
              <a:t> Hal </a:t>
            </a:r>
            <a:r>
              <a:rPr lang="en-US" b="1" dirty="0" err="1" smtClean="0">
                <a:solidFill>
                  <a:schemeClr val="bg1"/>
                </a:solidFill>
              </a:rPr>
              <a:t>Ehwal</a:t>
            </a:r>
            <a:r>
              <a:rPr lang="en-US" b="1" dirty="0" smtClean="0">
                <a:solidFill>
                  <a:schemeClr val="bg1"/>
                </a:solidFill>
              </a:rPr>
              <a:t> </a:t>
            </a:r>
            <a:r>
              <a:rPr lang="en-US" b="1" dirty="0" err="1" smtClean="0">
                <a:solidFill>
                  <a:schemeClr val="bg1"/>
                </a:solidFill>
              </a:rPr>
              <a:t>Ugama</a:t>
            </a:r>
            <a:endParaRPr lang="en-US" sz="5400" b="1"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7875" y="629920"/>
            <a:ext cx="4136247" cy="2326639"/>
          </a:xfrm>
          <a:prstGeom prst="rect">
            <a:avLst/>
          </a:prstGeom>
          <a:ln>
            <a:noFill/>
          </a:ln>
          <a:effectLst>
            <a:softEdge rad="112500"/>
          </a:effectLst>
        </p:spPr>
      </p:pic>
    </p:spTree>
    <p:extLst>
      <p:ext uri="{BB962C8B-B14F-4D97-AF65-F5344CB8AC3E}">
        <p14:creationId xmlns:p14="http://schemas.microsoft.com/office/powerpoint/2010/main" val="1701502242"/>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3CA9E8-DFBA-4CCF-A6D9-238A8E84DD40}"/>
              </a:ext>
            </a:extLst>
          </p:cNvPr>
          <p:cNvSpPr>
            <a:spLocks noGrp="1"/>
          </p:cNvSpPr>
          <p:nvPr>
            <p:ph type="title"/>
          </p:nvPr>
        </p:nvSpPr>
        <p:spPr>
          <a:xfrm>
            <a:off x="930906" y="3558699"/>
            <a:ext cx="8907783" cy="1325563"/>
          </a:xfrm>
        </p:spPr>
        <p:txBody>
          <a:bodyPr>
            <a:noAutofit/>
          </a:bodyPr>
          <a:lstStyle/>
          <a:p>
            <a:pPr algn="ctr"/>
            <a:r>
              <a:rPr lang="en-US" sz="3200" b="1" dirty="0" err="1" smtClean="0">
                <a:solidFill>
                  <a:schemeClr val="bg1"/>
                </a:solidFill>
              </a:rPr>
              <a:t>Pengerusi</a:t>
            </a:r>
            <a:r>
              <a:rPr lang="en-US" sz="3200" b="1" dirty="0" smtClean="0">
                <a:solidFill>
                  <a:schemeClr val="bg1"/>
                </a:solidFill>
              </a:rPr>
              <a:t> </a:t>
            </a:r>
            <a:r>
              <a:rPr lang="en-US" sz="3200" b="1" dirty="0" err="1" smtClean="0">
                <a:solidFill>
                  <a:schemeClr val="bg1"/>
                </a:solidFill>
              </a:rPr>
              <a:t>Bersama</a:t>
            </a:r>
            <a:r>
              <a:rPr lang="en-US" sz="3200" b="1" dirty="0" smtClean="0">
                <a:solidFill>
                  <a:schemeClr val="bg1"/>
                </a:solidFill>
              </a:rPr>
              <a:t> </a:t>
            </a:r>
            <a:r>
              <a:rPr lang="en-US" sz="3200" b="1" dirty="0" err="1" smtClean="0">
                <a:solidFill>
                  <a:schemeClr val="bg1"/>
                </a:solidFill>
              </a:rPr>
              <a:t>Pengarah-Pengarah</a:t>
            </a:r>
            <a:r>
              <a:rPr lang="en-US" sz="3200" b="1" dirty="0" smtClean="0">
                <a:solidFill>
                  <a:schemeClr val="bg1"/>
                </a:solidFill>
              </a:rPr>
              <a:t>:</a:t>
            </a:r>
            <a:br>
              <a:rPr lang="en-US" sz="3200" b="1" dirty="0" smtClean="0">
                <a:solidFill>
                  <a:schemeClr val="bg1"/>
                </a:solidFill>
              </a:rPr>
            </a:br>
            <a:r>
              <a:rPr lang="en-US" sz="3200" b="1" dirty="0" err="1" smtClean="0">
                <a:solidFill>
                  <a:schemeClr val="bg1"/>
                </a:solidFill>
              </a:rPr>
              <a:t>Jabatan</a:t>
            </a:r>
            <a:r>
              <a:rPr lang="en-US" sz="3200" b="1" dirty="0" smtClean="0">
                <a:solidFill>
                  <a:schemeClr val="bg1"/>
                </a:solidFill>
              </a:rPr>
              <a:t> </a:t>
            </a:r>
            <a:r>
              <a:rPr lang="en-US" sz="3200" b="1" dirty="0" err="1" smtClean="0">
                <a:solidFill>
                  <a:schemeClr val="bg1"/>
                </a:solidFill>
              </a:rPr>
              <a:t>Pentadbiran</a:t>
            </a:r>
            <a:r>
              <a:rPr lang="en-US" sz="3200" b="1" dirty="0" smtClean="0">
                <a:solidFill>
                  <a:schemeClr val="bg1"/>
                </a:solidFill>
              </a:rPr>
              <a:t>*</a:t>
            </a:r>
            <a:r>
              <a:rPr lang="en-US" sz="3200" b="1" dirty="0" err="1" smtClean="0">
                <a:solidFill>
                  <a:schemeClr val="bg1"/>
                </a:solidFill>
              </a:rPr>
              <a:t>Pusat</a:t>
            </a:r>
            <a:r>
              <a:rPr lang="en-US" sz="3200" b="1" dirty="0" smtClean="0">
                <a:solidFill>
                  <a:schemeClr val="bg1"/>
                </a:solidFill>
              </a:rPr>
              <a:t> </a:t>
            </a:r>
            <a:r>
              <a:rPr lang="en-US" sz="3200" b="1" dirty="0" err="1" smtClean="0">
                <a:solidFill>
                  <a:schemeClr val="bg1"/>
                </a:solidFill>
              </a:rPr>
              <a:t>Da’wah</a:t>
            </a:r>
            <a:r>
              <a:rPr lang="en-US" sz="3200" b="1" dirty="0" smtClean="0">
                <a:solidFill>
                  <a:schemeClr val="bg1"/>
                </a:solidFill>
              </a:rPr>
              <a:t> </a:t>
            </a:r>
            <a:r>
              <a:rPr lang="en-US" sz="3200" b="1" dirty="0" err="1" smtClean="0">
                <a:solidFill>
                  <a:schemeClr val="bg1"/>
                </a:solidFill>
              </a:rPr>
              <a:t>Islamiah</a:t>
            </a:r>
            <a:r>
              <a:rPr lang="en-US" sz="3200" b="1" dirty="0" smtClean="0">
                <a:solidFill>
                  <a:schemeClr val="bg1"/>
                </a:solidFill>
              </a:rPr>
              <a:t>*</a:t>
            </a:r>
            <a:r>
              <a:rPr lang="en-US" sz="3200" b="1" dirty="0" err="1" smtClean="0">
                <a:solidFill>
                  <a:schemeClr val="bg1"/>
                </a:solidFill>
              </a:rPr>
              <a:t>Jabatan</a:t>
            </a:r>
            <a:r>
              <a:rPr lang="en-US" sz="3200" b="1" dirty="0" smtClean="0">
                <a:solidFill>
                  <a:schemeClr val="bg1"/>
                </a:solidFill>
              </a:rPr>
              <a:t> </a:t>
            </a:r>
            <a:r>
              <a:rPr lang="en-US" sz="3200" b="1" dirty="0" err="1" smtClean="0">
                <a:solidFill>
                  <a:schemeClr val="bg1"/>
                </a:solidFill>
              </a:rPr>
              <a:t>Pengajian</a:t>
            </a:r>
            <a:r>
              <a:rPr lang="en-US" sz="3200" b="1" dirty="0" smtClean="0">
                <a:solidFill>
                  <a:schemeClr val="bg1"/>
                </a:solidFill>
              </a:rPr>
              <a:t> Islam*</a:t>
            </a:r>
            <a:r>
              <a:rPr lang="en-US" sz="3200" b="1" dirty="0" err="1" smtClean="0">
                <a:solidFill>
                  <a:schemeClr val="bg1"/>
                </a:solidFill>
              </a:rPr>
              <a:t>Jabatan</a:t>
            </a:r>
            <a:r>
              <a:rPr lang="en-US" sz="3200" b="1" dirty="0" smtClean="0">
                <a:solidFill>
                  <a:schemeClr val="bg1"/>
                </a:solidFill>
              </a:rPr>
              <a:t> Hal </a:t>
            </a:r>
            <a:r>
              <a:rPr lang="en-US" sz="3200" b="1" dirty="0" err="1" smtClean="0">
                <a:solidFill>
                  <a:schemeClr val="bg1"/>
                </a:solidFill>
              </a:rPr>
              <a:t>Ehwal</a:t>
            </a:r>
            <a:r>
              <a:rPr lang="en-US" sz="3200" b="1" dirty="0" smtClean="0">
                <a:solidFill>
                  <a:schemeClr val="bg1"/>
                </a:solidFill>
              </a:rPr>
              <a:t> Masjid</a:t>
            </a:r>
            <a:endParaRPr lang="en-US" sz="3200" b="1"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7875" y="629920"/>
            <a:ext cx="4136247" cy="2326639"/>
          </a:xfrm>
          <a:prstGeom prst="rect">
            <a:avLst/>
          </a:prstGeom>
          <a:ln>
            <a:noFill/>
          </a:ln>
          <a:effectLst>
            <a:softEdge rad="112500"/>
          </a:effectLst>
        </p:spPr>
      </p:pic>
      <p:pic>
        <p:nvPicPr>
          <p:cNvPr id="4" name="Picture 3" descr="Company, Business, Organization, Social Responsibility, 2018, Team,  Collaboration, Patrick Lencioni transparent background PNG clipart |  HiClipart"/>
          <p:cNvPicPr/>
          <p:nvPr/>
        </p:nvPicPr>
        <p:blipFill>
          <a:blip r:embed="rId3">
            <a:extLst>
              <a:ext uri="{BEBA8EAE-BF5A-486C-A8C5-ECC9F3942E4B}">
                <a14:imgProps xmlns:a14="http://schemas.microsoft.com/office/drawing/2010/main">
                  <a14:imgLayer r:embed="rId4">
                    <a14:imgEffect>
                      <a14:backgroundRemoval t="10000" b="90000" l="500" r="98875">
                        <a14:foregroundMark x1="17250" y1="47375" x2="17250" y2="47375"/>
                        <a14:foregroundMark x1="14875" y1="48500" x2="14875" y2="48500"/>
                        <a14:foregroundMark x1="15375" y1="52125" x2="15375" y2="52125"/>
                        <a14:foregroundMark x1="18000" y1="67875" x2="18000" y2="67875"/>
                        <a14:foregroundMark x1="17375" y1="63625" x2="17375" y2="63625"/>
                        <a14:foregroundMark x1="13000" y1="61750" x2="13000" y2="61750"/>
                        <a14:foregroundMark x1="8375" y1="61875" x2="8375" y2="61875"/>
                        <a14:foregroundMark x1="4500" y1="68000" x2="4500" y2="68000"/>
                        <a14:foregroundMark x1="2875" y1="69750" x2="2875" y2="69750"/>
                        <a14:foregroundMark x1="19625" y1="68500" x2="19625" y2="68500"/>
                        <a14:foregroundMark x1="53625" y1="61875" x2="53625" y2="61875"/>
                        <a14:foregroundMark x1="54000" y1="56750" x2="54000" y2="56750"/>
                        <a14:foregroundMark x1="54125" y1="67125" x2="54125" y2="67125"/>
                        <a14:foregroundMark x1="45500" y1="66500" x2="45500" y2="66500"/>
                        <a14:foregroundMark x1="42875" y1="62875" x2="42875" y2="62875"/>
                        <a14:foregroundMark x1="48250" y1="65250" x2="48250" y2="65250"/>
                        <a14:foregroundMark x1="51625" y1="73000" x2="51625" y2="73000"/>
                        <a14:foregroundMark x1="62750" y1="69250" x2="62750" y2="69250"/>
                        <a14:foregroundMark x1="56000" y1="63875" x2="56000" y2="63875"/>
                        <a14:foregroundMark x1="71000" y1="50500" x2="71000" y2="50500"/>
                        <a14:foregroundMark x1="50125" y1="54750" x2="50125" y2="54750"/>
                        <a14:foregroundMark x1="69250" y1="42750" x2="69250" y2="42750"/>
                        <a14:foregroundMark x1="71625" y1="45375" x2="71625" y2="45375"/>
                        <a14:foregroundMark x1="72875" y1="39875" x2="72875" y2="39875"/>
                        <a14:foregroundMark x1="85750" y1="26750" x2="85750" y2="26750"/>
                        <a14:foregroundMark x1="80375" y1="43250" x2="80375" y2="43250"/>
                        <a14:foregroundMark x1="87500" y1="35250" x2="87500" y2="35250"/>
                        <a14:foregroundMark x1="86500" y1="33875" x2="86500" y2="33875"/>
                        <a14:foregroundMark x1="93375" y1="44500" x2="93375" y2="44500"/>
                        <a14:foregroundMark x1="88625" y1="37625" x2="88625" y2="37625"/>
                        <a14:foregroundMark x1="89500" y1="36125" x2="89500" y2="36125"/>
                        <a14:foregroundMark x1="89625" y1="38125" x2="89625" y2="38125"/>
                        <a14:foregroundMark x1="86375" y1="36750" x2="86375" y2="36750"/>
                        <a14:foregroundMark x1="85875" y1="30625" x2="85875" y2="30625"/>
                        <a14:foregroundMark x1="87625" y1="33000" x2="87625" y2="33000"/>
                        <a14:foregroundMark x1="89000" y1="34375" x2="89000" y2="34375"/>
                        <a14:foregroundMark x1="84875" y1="37500" x2="84875" y2="37500"/>
                        <a14:foregroundMark x1="86125" y1="41000" x2="86125" y2="41000"/>
                        <a14:foregroundMark x1="88250" y1="39875" x2="88250" y2="39875"/>
                        <a14:foregroundMark x1="86625" y1="37750" x2="86625" y2="37750"/>
                        <a14:foregroundMark x1="87875" y1="37000" x2="87875" y2="37000"/>
                        <a14:foregroundMark x1="88500" y1="32750" x2="88500" y2="32750"/>
                        <a14:foregroundMark x1="89500" y1="32375" x2="89500" y2="32375"/>
                        <a14:foregroundMark x1="90000" y1="34000" x2="90000" y2="34000"/>
                        <a14:foregroundMark x1="90625" y1="36750" x2="90625" y2="36750"/>
                        <a14:foregroundMark x1="37875" y1="21000" x2="37875" y2="21000"/>
                        <a14:foregroundMark x1="17250" y1="44125" x2="17250" y2="44125"/>
                        <a14:foregroundMark x1="40875" y1="15250" x2="40875" y2="15250"/>
                        <a14:foregroundMark x1="40625" y1="21000" x2="40625" y2="21000"/>
                        <a14:foregroundMark x1="44250" y1="23000" x2="44250" y2="23000"/>
                        <a14:foregroundMark x1="74500" y1="76375" x2="74500" y2="76375"/>
                        <a14:foregroundMark x1="65625" y1="74625" x2="65625" y2="74625"/>
                        <a14:foregroundMark x1="68125" y1="72500" x2="68125" y2="72500"/>
                        <a14:foregroundMark x1="64125" y1="80375" x2="64125" y2="80375"/>
                        <a14:foregroundMark x1="79125" y1="82500" x2="79125" y2="82500"/>
                        <a14:foregroundMark x1="77625" y1="80375" x2="77625" y2="80375"/>
                        <a14:foregroundMark x1="8000" y1="65000" x2="8000" y2="65000"/>
                        <a14:foregroundMark x1="12250" y1="57750" x2="12250" y2="57750"/>
                        <a14:foregroundMark x1="13375" y1="60375" x2="13375" y2="60375"/>
                        <a14:foregroundMark x1="16500" y1="61750" x2="16500" y2="61750"/>
                        <a14:foregroundMark x1="10000" y1="59875" x2="10000" y2="59875"/>
                        <a14:foregroundMark x1="12375" y1="55875" x2="12375" y2="55875"/>
                        <a14:foregroundMark x1="12875" y1="53000" x2="12875" y2="53000"/>
                        <a14:foregroundMark x1="89875" y1="43000" x2="89875" y2="43000"/>
                        <a14:foregroundMark x1="82500" y1="36000" x2="82500" y2="36000"/>
                        <a14:foregroundMark x1="81125" y1="36375" x2="81125" y2="36375"/>
                        <a14:foregroundMark x1="83375" y1="35500" x2="83375" y2="35500"/>
                        <a14:foregroundMark x1="84000" y1="34125" x2="84000" y2="34125"/>
                        <a14:foregroundMark x1="83500" y1="32625" x2="83500" y2="32625"/>
                        <a14:foregroundMark x1="84250" y1="33125" x2="84250" y2="33125"/>
                        <a14:foregroundMark x1="83000" y1="34750" x2="83000" y2="34750"/>
                        <a14:foregroundMark x1="81750" y1="36625" x2="81750" y2="36625"/>
                        <a14:foregroundMark x1="36000" y1="30625" x2="36000" y2="30625"/>
                        <a14:foregroundMark x1="36000" y1="29375" x2="36000" y2="29375"/>
                        <a14:foregroundMark x1="80875" y1="37500" x2="80875" y2="37500"/>
                        <a14:foregroundMark x1="87625" y1="27250" x2="87625" y2="27250"/>
                        <a14:backgroundMark x1="42375" y1="25125" x2="42375" y2="25125"/>
                        <a14:backgroundMark x1="83375" y1="38750" x2="83375" y2="38750"/>
                      </a14:backgroundRemoval>
                    </a14:imgEffect>
                  </a14:imgLayer>
                </a14:imgProps>
              </a:ext>
              <a:ext uri="{28A0092B-C50C-407E-A947-70E740481C1C}">
                <a14:useLocalDpi xmlns:a14="http://schemas.microsoft.com/office/drawing/2010/main" val="0"/>
              </a:ext>
            </a:extLst>
          </a:blip>
          <a:srcRect/>
          <a:stretch>
            <a:fillRect/>
          </a:stretch>
        </p:blipFill>
        <p:spPr bwMode="auto">
          <a:xfrm>
            <a:off x="8544560" y="487680"/>
            <a:ext cx="3205480" cy="3962400"/>
          </a:xfrm>
          <a:prstGeom prst="rect">
            <a:avLst/>
          </a:prstGeom>
          <a:noFill/>
          <a:ln>
            <a:noFill/>
          </a:ln>
        </p:spPr>
      </p:pic>
    </p:spTree>
    <p:extLst>
      <p:ext uri="{BB962C8B-B14F-4D97-AF65-F5344CB8AC3E}">
        <p14:creationId xmlns:p14="http://schemas.microsoft.com/office/powerpoint/2010/main" val="72615680"/>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3A15355-56D4-41D5-898B-0883C632F0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534400"/>
          </a:xfrm>
          <a:prstGeom prst="rect">
            <a:avLst/>
          </a:prstGeom>
        </p:spPr>
      </p:pic>
      <p:sp>
        <p:nvSpPr>
          <p:cNvPr id="2" name="Title 1">
            <a:extLst>
              <a:ext uri="{FF2B5EF4-FFF2-40B4-BE49-F238E27FC236}">
                <a16:creationId xmlns:a16="http://schemas.microsoft.com/office/drawing/2014/main" xmlns="" id="{DE38C7E1-F22C-41EC-AF34-93108E5B0963}"/>
              </a:ext>
            </a:extLst>
          </p:cNvPr>
          <p:cNvSpPr>
            <a:spLocks noGrp="1"/>
          </p:cNvSpPr>
          <p:nvPr>
            <p:ph type="title"/>
          </p:nvPr>
        </p:nvSpPr>
        <p:spPr>
          <a:xfrm>
            <a:off x="838200" y="216887"/>
            <a:ext cx="10515600" cy="1325563"/>
          </a:xfrm>
        </p:spPr>
        <p:txBody>
          <a:bodyPr>
            <a:noAutofit/>
          </a:bodyPr>
          <a:lstStyle/>
          <a:p>
            <a:pPr algn="ctr"/>
            <a:r>
              <a:rPr lang="en-US" sz="3200" dirty="0" err="1">
                <a:solidFill>
                  <a:schemeClr val="bg1"/>
                </a:solidFill>
              </a:rPr>
              <a:t>Titah</a:t>
            </a:r>
            <a:r>
              <a:rPr lang="en-US" sz="3200" dirty="0">
                <a:solidFill>
                  <a:schemeClr val="bg1"/>
                </a:solidFill>
              </a:rPr>
              <a:t> </a:t>
            </a:r>
            <a:r>
              <a:rPr lang="en-US" sz="3200" dirty="0" err="1">
                <a:solidFill>
                  <a:schemeClr val="bg1"/>
                </a:solidFill>
              </a:rPr>
              <a:t>Perutusan</a:t>
            </a:r>
            <a:r>
              <a:rPr lang="en-US" sz="3200" dirty="0">
                <a:solidFill>
                  <a:schemeClr val="bg1"/>
                </a:solidFill>
              </a:rPr>
              <a:t> Khas </a:t>
            </a:r>
            <a:r>
              <a:rPr lang="en-US" sz="3200" dirty="0" err="1">
                <a:solidFill>
                  <a:schemeClr val="bg1"/>
                </a:solidFill>
              </a:rPr>
              <a:t>Kebawah</a:t>
            </a:r>
            <a:r>
              <a:rPr lang="en-US" sz="3200" dirty="0">
                <a:solidFill>
                  <a:schemeClr val="bg1"/>
                </a:solidFill>
              </a:rPr>
              <a:t> </a:t>
            </a:r>
            <a:r>
              <a:rPr lang="en-US" sz="3200" dirty="0" err="1">
                <a:solidFill>
                  <a:schemeClr val="bg1"/>
                </a:solidFill>
              </a:rPr>
              <a:t>Duli</a:t>
            </a:r>
            <a:r>
              <a:rPr lang="en-US" sz="3200" dirty="0">
                <a:solidFill>
                  <a:schemeClr val="bg1"/>
                </a:solidFill>
              </a:rPr>
              <a:t> Yang </a:t>
            </a:r>
            <a:r>
              <a:rPr lang="en-US" sz="3200" dirty="0" err="1" smtClean="0">
                <a:solidFill>
                  <a:schemeClr val="bg1"/>
                </a:solidFill>
              </a:rPr>
              <a:t>Maha</a:t>
            </a:r>
            <a:r>
              <a:rPr lang="en-US" sz="3200" dirty="0" smtClean="0">
                <a:solidFill>
                  <a:schemeClr val="bg1"/>
                </a:solidFill>
              </a:rPr>
              <a:t> </a:t>
            </a:r>
            <a:r>
              <a:rPr lang="en-US" sz="3200" dirty="0" err="1" smtClean="0">
                <a:solidFill>
                  <a:schemeClr val="bg1"/>
                </a:solidFill>
              </a:rPr>
              <a:t>Mulia</a:t>
            </a:r>
            <a:r>
              <a:rPr lang="en-US" sz="3200" dirty="0" smtClean="0">
                <a:solidFill>
                  <a:schemeClr val="bg1"/>
                </a:solidFill>
              </a:rPr>
              <a:t> </a:t>
            </a:r>
            <a:r>
              <a:rPr lang="en-US" sz="3200" dirty="0" err="1" smtClean="0">
                <a:solidFill>
                  <a:schemeClr val="bg1"/>
                </a:solidFill>
              </a:rPr>
              <a:t>Baginda</a:t>
            </a:r>
            <a:r>
              <a:rPr lang="en-US" sz="3200" dirty="0" smtClean="0">
                <a:solidFill>
                  <a:schemeClr val="bg1"/>
                </a:solidFill>
              </a:rPr>
              <a:t> Sultan </a:t>
            </a:r>
            <a:r>
              <a:rPr lang="en-US" sz="3200" dirty="0" err="1" smtClean="0">
                <a:solidFill>
                  <a:schemeClr val="bg1"/>
                </a:solidFill>
              </a:rPr>
              <a:t>dan</a:t>
            </a:r>
            <a:r>
              <a:rPr lang="en-US" sz="3200" dirty="0" smtClean="0">
                <a:solidFill>
                  <a:schemeClr val="bg1"/>
                </a:solidFill>
              </a:rPr>
              <a:t> Yang Di-</a:t>
            </a:r>
            <a:r>
              <a:rPr lang="en-US" sz="3200" dirty="0" err="1" smtClean="0">
                <a:solidFill>
                  <a:schemeClr val="bg1"/>
                </a:solidFill>
              </a:rPr>
              <a:t>Pertuan</a:t>
            </a:r>
            <a:r>
              <a:rPr lang="en-US" sz="3200" dirty="0" smtClean="0">
                <a:solidFill>
                  <a:schemeClr val="bg1"/>
                </a:solidFill>
              </a:rPr>
              <a:t> Negara Brunei Darussalam</a:t>
            </a:r>
            <a:br>
              <a:rPr lang="en-US" sz="3200" dirty="0" smtClean="0">
                <a:solidFill>
                  <a:schemeClr val="bg1"/>
                </a:solidFill>
              </a:rPr>
            </a:br>
            <a:r>
              <a:rPr lang="en-US" sz="3200" dirty="0" smtClean="0">
                <a:solidFill>
                  <a:schemeClr val="bg1"/>
                </a:solidFill>
              </a:rPr>
              <a:t>9 Muharram 1442 | 17 </a:t>
            </a:r>
            <a:r>
              <a:rPr lang="en-US" sz="3200" dirty="0" err="1">
                <a:solidFill>
                  <a:schemeClr val="bg1"/>
                </a:solidFill>
              </a:rPr>
              <a:t>Ogos</a:t>
            </a:r>
            <a:r>
              <a:rPr lang="en-US" sz="3200" dirty="0">
                <a:solidFill>
                  <a:schemeClr val="bg1"/>
                </a:solidFill>
              </a:rPr>
              <a:t> </a:t>
            </a:r>
            <a:r>
              <a:rPr lang="en-US" sz="3200" dirty="0" smtClean="0">
                <a:solidFill>
                  <a:schemeClr val="bg1"/>
                </a:solidFill>
              </a:rPr>
              <a:t>2021</a:t>
            </a:r>
            <a:endParaRPr lang="en-US" sz="3200" dirty="0">
              <a:solidFill>
                <a:schemeClr val="bg1"/>
              </a:solidFill>
            </a:endParaRPr>
          </a:p>
        </p:txBody>
      </p:sp>
      <p:sp>
        <p:nvSpPr>
          <p:cNvPr id="3" name="Rectangle 2">
            <a:extLst>
              <a:ext uri="{FF2B5EF4-FFF2-40B4-BE49-F238E27FC236}">
                <a16:creationId xmlns:a16="http://schemas.microsoft.com/office/drawing/2014/main" xmlns="" id="{AFBCF2ED-0CBD-4E65-8037-2AE8A4908770}"/>
              </a:ext>
            </a:extLst>
          </p:cNvPr>
          <p:cNvSpPr/>
          <p:nvPr/>
        </p:nvSpPr>
        <p:spPr>
          <a:xfrm>
            <a:off x="515620" y="1828587"/>
            <a:ext cx="7325360" cy="4893647"/>
          </a:xfrm>
          <a:prstGeom prst="rect">
            <a:avLst/>
          </a:prstGeom>
        </p:spPr>
        <p:txBody>
          <a:bodyPr wrap="square">
            <a:spAutoFit/>
          </a:bodyPr>
          <a:lstStyle/>
          <a:p>
            <a:pPr marL="228600" marR="0" algn="just">
              <a:spcBef>
                <a:spcPts val="0"/>
              </a:spcBef>
              <a:spcAft>
                <a:spcPts val="0"/>
              </a:spcAft>
            </a:pPr>
            <a:r>
              <a:rPr lang="en-US" sz="2400" i="1" dirty="0">
                <a:solidFill>
                  <a:schemeClr val="bg1"/>
                </a:solidFill>
                <a:latin typeface="Palatino Linotype" panose="02040502050505030304" pitchFamily="18" charset="0"/>
                <a:ea typeface="Times New Roman" panose="02020603050405020304" pitchFamily="18" charset="0"/>
              </a:rPr>
              <a:t>“Kita </a:t>
            </a:r>
            <a:r>
              <a:rPr lang="en-US" sz="2400" i="1" dirty="0" err="1">
                <a:solidFill>
                  <a:schemeClr val="bg1"/>
                </a:solidFill>
                <a:latin typeface="Palatino Linotype" panose="02040502050505030304" pitchFamily="18" charset="0"/>
                <a:ea typeface="Times New Roman" panose="02020603050405020304" pitchFamily="18" charset="0"/>
              </a:rPr>
              <a:t>selaku</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hamba</a:t>
            </a:r>
            <a:r>
              <a:rPr lang="en-US" sz="2400" i="1" dirty="0">
                <a:solidFill>
                  <a:schemeClr val="bg1"/>
                </a:solidFill>
                <a:latin typeface="Palatino Linotype" panose="02040502050505030304" pitchFamily="18" charset="0"/>
                <a:ea typeface="Times New Roman" panose="02020603050405020304" pitchFamily="18" charset="0"/>
              </a:rPr>
              <a:t> Allah, </a:t>
            </a:r>
            <a:r>
              <a:rPr lang="en-US" sz="2400" i="1" dirty="0" err="1">
                <a:solidFill>
                  <a:schemeClr val="bg1"/>
                </a:solidFill>
                <a:latin typeface="Palatino Linotype" panose="02040502050505030304" pitchFamily="18" charset="0"/>
                <a:ea typeface="Times New Roman" panose="02020603050405020304" pitchFamily="18" charset="0"/>
              </a:rPr>
              <a:t>janganlah</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malu</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mengaku</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berdosa</a:t>
            </a:r>
            <a:r>
              <a:rPr lang="en-US" sz="2400" i="1" dirty="0">
                <a:solidFill>
                  <a:schemeClr val="bg1"/>
                </a:solidFill>
                <a:latin typeface="Palatino Linotype" panose="02040502050505030304" pitchFamily="18" charset="0"/>
                <a:ea typeface="Times New Roman" panose="02020603050405020304" pitchFamily="18" charset="0"/>
              </a:rPr>
              <a:t> dan </a:t>
            </a:r>
            <a:r>
              <a:rPr lang="en-US" sz="2400" i="1" dirty="0" err="1">
                <a:solidFill>
                  <a:schemeClr val="bg1"/>
                </a:solidFill>
                <a:latin typeface="Palatino Linotype" panose="02040502050505030304" pitchFamily="18" charset="0"/>
                <a:ea typeface="Times New Roman" panose="02020603050405020304" pitchFamily="18" charset="0"/>
              </a:rPr>
              <a:t>berat</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untuk</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bertaubat</a:t>
            </a:r>
            <a:r>
              <a:rPr lang="en-US" sz="2400" i="1" dirty="0">
                <a:solidFill>
                  <a:schemeClr val="bg1"/>
                </a:solidFill>
                <a:latin typeface="Palatino Linotype" panose="02040502050505030304" pitchFamily="18" charset="0"/>
                <a:ea typeface="Times New Roman" panose="02020603050405020304" pitchFamily="18" charset="0"/>
              </a:rPr>
              <a:t>. Kita </a:t>
            </a:r>
            <a:r>
              <a:rPr lang="en-US" sz="2400" i="1" dirty="0" err="1">
                <a:solidFill>
                  <a:schemeClr val="bg1"/>
                </a:solidFill>
                <a:latin typeface="Palatino Linotype" panose="02040502050505030304" pitchFamily="18" charset="0"/>
                <a:ea typeface="Times New Roman" panose="02020603050405020304" pitchFamily="18" charset="0"/>
              </a:rPr>
              <a:t>tidak</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tahu</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berapa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banyakkah</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dosa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kita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sama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ada</a:t>
            </a:r>
            <a:r>
              <a:rPr lang="en-US" sz="2400" i="1" dirty="0">
                <a:solidFill>
                  <a:schemeClr val="bg1"/>
                </a:solidFill>
                <a:latin typeface="Palatino Linotype" panose="02040502050505030304" pitchFamily="18" charset="0"/>
                <a:ea typeface="Times New Roman" panose="02020603050405020304" pitchFamily="18" charset="0"/>
              </a:rPr>
              <a:t> yang </a:t>
            </a:r>
            <a:r>
              <a:rPr lang="en-US" sz="2400" i="1" dirty="0" err="1">
                <a:solidFill>
                  <a:schemeClr val="bg1"/>
                </a:solidFill>
                <a:latin typeface="Palatino Linotype" panose="02040502050505030304" pitchFamily="18" charset="0"/>
                <a:ea typeface="Times New Roman" panose="02020603050405020304" pitchFamily="18" charset="0"/>
              </a:rPr>
              <a:t>dilakukan</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secara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sedar</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atau</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tidak</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sedar</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semua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itu</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pembasuhnya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hanyalah</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satu</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sahaja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iaitu</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istighfar</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atau</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taubat</a:t>
            </a:r>
            <a:r>
              <a:rPr lang="en-US" sz="2400" i="1" dirty="0">
                <a:solidFill>
                  <a:schemeClr val="bg1"/>
                </a:solidFill>
                <a:latin typeface="Palatino Linotype" panose="0204050205050503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a:p>
            <a:pPr marL="228600" marR="0" algn="just">
              <a:spcBef>
                <a:spcPts val="0"/>
              </a:spcBef>
              <a:spcAft>
                <a:spcPts val="0"/>
              </a:spcAft>
            </a:pPr>
            <a:r>
              <a:rPr lang="en-US" sz="2400" i="1" dirty="0">
                <a:solidFill>
                  <a:schemeClr val="bg1"/>
                </a:solidFill>
                <a:latin typeface="Palatino Linotype" panose="02040502050505030304" pitchFamily="18" charset="0"/>
                <a:ea typeface="Times New Roman" panose="02020603050405020304" pitchFamily="18" charset="0"/>
              </a:rPr>
              <a:t> </a:t>
            </a:r>
            <a:endParaRPr lang="en-US" sz="2400" dirty="0">
              <a:solidFill>
                <a:schemeClr val="bg1"/>
              </a:solidFill>
              <a:latin typeface="Times New Roman" panose="02020603050405020304" pitchFamily="18" charset="0"/>
              <a:ea typeface="Times New Roman" panose="02020603050405020304" pitchFamily="18" charset="0"/>
            </a:endParaRPr>
          </a:p>
          <a:p>
            <a:pPr marL="228600" marR="0" algn="just">
              <a:spcBef>
                <a:spcPts val="0"/>
              </a:spcBef>
              <a:spcAft>
                <a:spcPts val="0"/>
              </a:spcAft>
            </a:pPr>
            <a:r>
              <a:rPr lang="en-US" sz="2400" i="1" dirty="0" err="1">
                <a:solidFill>
                  <a:schemeClr val="bg1"/>
                </a:solidFill>
                <a:latin typeface="Palatino Linotype" panose="02040502050505030304" pitchFamily="18" charset="0"/>
                <a:ea typeface="Times New Roman" panose="02020603050405020304" pitchFamily="18" charset="0"/>
              </a:rPr>
              <a:t>Kalau</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membasuh</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tangan</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dengan</a:t>
            </a:r>
            <a:r>
              <a:rPr lang="en-US" sz="2400" i="1" dirty="0">
                <a:solidFill>
                  <a:schemeClr val="bg1"/>
                </a:solidFill>
                <a:latin typeface="Palatino Linotype" panose="02040502050505030304" pitchFamily="18" charset="0"/>
                <a:ea typeface="Times New Roman" panose="02020603050405020304" pitchFamily="18" charset="0"/>
              </a:rPr>
              <a:t> air </a:t>
            </a:r>
            <a:r>
              <a:rPr lang="en-US" sz="2400" i="1" dirty="0" err="1">
                <a:solidFill>
                  <a:schemeClr val="bg1"/>
                </a:solidFill>
                <a:latin typeface="Palatino Linotype" panose="02040502050505030304" pitchFamily="18" charset="0"/>
                <a:ea typeface="Times New Roman" panose="02020603050405020304" pitchFamily="18" charset="0"/>
              </a:rPr>
              <a:t>atau</a:t>
            </a:r>
            <a:r>
              <a:rPr lang="en-US" sz="2400" i="1" dirty="0">
                <a:solidFill>
                  <a:schemeClr val="bg1"/>
                </a:solidFill>
                <a:latin typeface="Palatino Linotype" panose="02040502050505030304" pitchFamily="18" charset="0"/>
                <a:ea typeface="Times New Roman" panose="02020603050405020304" pitchFamily="18" charset="0"/>
              </a:rPr>
              <a:t> sanitizer, </a:t>
            </a:r>
            <a:r>
              <a:rPr lang="en-US" sz="2400" i="1" dirty="0" err="1">
                <a:solidFill>
                  <a:schemeClr val="bg1"/>
                </a:solidFill>
                <a:latin typeface="Palatino Linotype" panose="02040502050505030304" pitchFamily="18" charset="0"/>
                <a:ea typeface="Times New Roman" panose="02020603050405020304" pitchFamily="18" charset="0"/>
              </a:rPr>
              <a:t>tetapi</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membasuh</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dosa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adalah</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dengan</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istighfar</a:t>
            </a:r>
            <a:r>
              <a:rPr lang="en-US" sz="2400" i="1" dirty="0">
                <a:solidFill>
                  <a:schemeClr val="bg1"/>
                </a:solidFill>
                <a:latin typeface="Palatino Linotype" panose="02040502050505030304" pitchFamily="18" charset="0"/>
                <a:ea typeface="Times New Roman" panose="02020603050405020304" pitchFamily="18" charset="0"/>
              </a:rPr>
              <a:t> dan </a:t>
            </a:r>
            <a:r>
              <a:rPr lang="en-US" sz="2400" i="1" dirty="0" err="1">
                <a:solidFill>
                  <a:schemeClr val="bg1"/>
                </a:solidFill>
                <a:latin typeface="Palatino Linotype" panose="02040502050505030304" pitchFamily="18" charset="0"/>
                <a:ea typeface="Times New Roman" panose="02020603050405020304" pitchFamily="18" charset="0"/>
              </a:rPr>
              <a:t>taubat</a:t>
            </a:r>
            <a:r>
              <a:rPr lang="en-US" sz="2400" i="1" dirty="0">
                <a:solidFill>
                  <a:schemeClr val="bg1"/>
                </a:solidFill>
                <a:latin typeface="Palatino Linotype" panose="0204050205050503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a:p>
            <a:pPr marL="228600" marR="0" algn="just">
              <a:spcBef>
                <a:spcPts val="0"/>
              </a:spcBef>
              <a:spcAft>
                <a:spcPts val="0"/>
              </a:spcAft>
            </a:pPr>
            <a:r>
              <a:rPr lang="en-US" sz="2400" i="1" dirty="0" err="1">
                <a:solidFill>
                  <a:schemeClr val="bg1"/>
                </a:solidFill>
                <a:latin typeface="Palatino Linotype" panose="02040502050505030304" pitchFamily="18" charset="0"/>
                <a:ea typeface="Times New Roman" panose="02020603050405020304" pitchFamily="18" charset="0"/>
              </a:rPr>
              <a:t>Maka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marilah</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sama-sama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kita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b="1" i="1" dirty="0" smtClean="0">
                <a:solidFill>
                  <a:schemeClr val="bg1"/>
                </a:solidFill>
                <a:latin typeface="Palatino Linotype" panose="02040502050505030304" pitchFamily="18" charset="0"/>
                <a:ea typeface="Times New Roman" panose="02020603050405020304" pitchFamily="18" charset="0"/>
              </a:rPr>
              <a:t>MUNAJAT</a:t>
            </a:r>
            <a:r>
              <a:rPr lang="en-US" sz="2400" i="1" dirty="0" smtClean="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mengikhlaskan</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diri</a:t>
            </a:r>
            <a:r>
              <a:rPr lang="en-US" sz="2400" i="1" dirty="0">
                <a:solidFill>
                  <a:schemeClr val="bg1"/>
                </a:solidFill>
                <a:latin typeface="Palatino Linotype" panose="02040502050505030304" pitchFamily="18" charset="0"/>
                <a:ea typeface="Times New Roman" panose="02020603050405020304" pitchFamily="18" charset="0"/>
              </a:rPr>
              <a:t> dan </a:t>
            </a:r>
            <a:r>
              <a:rPr lang="en-US" sz="2400" i="1" dirty="0" err="1">
                <a:solidFill>
                  <a:schemeClr val="bg1"/>
                </a:solidFill>
                <a:latin typeface="Palatino Linotype" panose="02040502050505030304" pitchFamily="18" charset="0"/>
                <a:ea typeface="Times New Roman" panose="02020603050405020304" pitchFamily="18" charset="0"/>
              </a:rPr>
              <a:t>merafa'kan</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tangan</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ke</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langit</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berdo’a</a:t>
            </a:r>
            <a:r>
              <a:rPr lang="en-US" sz="2400" i="1" dirty="0">
                <a:solidFill>
                  <a:schemeClr val="bg1"/>
                </a:solidFill>
                <a:latin typeface="Palatino Linotype" panose="02040502050505030304" pitchFamily="18" charset="0"/>
                <a:ea typeface="Times New Roman" panose="02020603050405020304" pitchFamily="18" charset="0"/>
              </a:rPr>
              <a:t>:</a:t>
            </a:r>
          </a:p>
          <a:p>
            <a:pPr marL="228600" marR="0" algn="just">
              <a:spcBef>
                <a:spcPts val="0"/>
              </a:spcBef>
              <a:spcAft>
                <a:spcPts val="0"/>
              </a:spcAft>
            </a:pPr>
            <a:endParaRPr lang="en-US" sz="2400" dirty="0">
              <a:solidFill>
                <a:schemeClr val="bg1"/>
              </a:solidFill>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rotWithShape="1">
          <a:blip r:embed="rId3"/>
          <a:srcRect l="51067" t="17829" r="1467" b="16899"/>
          <a:stretch/>
        </p:blipFill>
        <p:spPr>
          <a:xfrm>
            <a:off x="8129566" y="2043095"/>
            <a:ext cx="3584914" cy="33915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08274777"/>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3A15355-56D4-41D5-898B-0883C632F0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534400"/>
          </a:xfrm>
          <a:prstGeom prst="rect">
            <a:avLst/>
          </a:prstGeom>
        </p:spPr>
      </p:pic>
      <p:sp>
        <p:nvSpPr>
          <p:cNvPr id="3" name="Rectangle 2">
            <a:extLst>
              <a:ext uri="{FF2B5EF4-FFF2-40B4-BE49-F238E27FC236}">
                <a16:creationId xmlns:a16="http://schemas.microsoft.com/office/drawing/2014/main" xmlns="" id="{AFBCF2ED-0CBD-4E65-8037-2AE8A4908770}"/>
              </a:ext>
            </a:extLst>
          </p:cNvPr>
          <p:cNvSpPr/>
          <p:nvPr/>
        </p:nvSpPr>
        <p:spPr>
          <a:xfrm>
            <a:off x="513080" y="1589088"/>
            <a:ext cx="6685280" cy="4708981"/>
          </a:xfrm>
          <a:prstGeom prst="rect">
            <a:avLst/>
          </a:prstGeom>
        </p:spPr>
        <p:txBody>
          <a:bodyPr wrap="square">
            <a:spAutoFit/>
          </a:bodyPr>
          <a:lstStyle/>
          <a:p>
            <a:pPr marL="228600" marR="0" algn="just">
              <a:lnSpc>
                <a:spcPct val="150000"/>
              </a:lnSpc>
              <a:spcBef>
                <a:spcPts val="0"/>
              </a:spcBef>
              <a:spcAft>
                <a:spcPts val="0"/>
              </a:spcAft>
            </a:pPr>
            <a:endParaRPr lang="en-US" sz="2400" dirty="0">
              <a:solidFill>
                <a:schemeClr val="bg1"/>
              </a:solidFill>
              <a:latin typeface="Times New Roman" panose="02020603050405020304" pitchFamily="18" charset="0"/>
              <a:ea typeface="Times New Roman" panose="02020603050405020304" pitchFamily="18" charset="0"/>
            </a:endParaRPr>
          </a:p>
          <a:p>
            <a:pPr marL="228600" marR="0" algn="just">
              <a:spcBef>
                <a:spcPts val="0"/>
              </a:spcBef>
              <a:spcAft>
                <a:spcPts val="0"/>
              </a:spcAft>
            </a:pPr>
            <a:r>
              <a:rPr lang="en-US" sz="2400" i="1" dirty="0">
                <a:solidFill>
                  <a:schemeClr val="bg1"/>
                </a:solidFill>
                <a:latin typeface="Palatino Linotype" panose="02040502050505030304" pitchFamily="18" charset="0"/>
                <a:ea typeface="Times New Roman" panose="02020603050405020304" pitchFamily="18" charset="0"/>
              </a:rPr>
              <a:t>"</a:t>
            </a:r>
            <a:r>
              <a:rPr lang="en-US" sz="2400" i="1" dirty="0" err="1">
                <a:solidFill>
                  <a:schemeClr val="bg1"/>
                </a:solidFill>
                <a:latin typeface="Palatino Linotype" panose="02040502050505030304" pitchFamily="18" charset="0"/>
                <a:ea typeface="Times New Roman" panose="02020603050405020304" pitchFamily="18" charset="0"/>
              </a:rPr>
              <a:t>Ya</a:t>
            </a:r>
            <a:r>
              <a:rPr lang="en-US" sz="2400" i="1" dirty="0">
                <a:solidFill>
                  <a:schemeClr val="bg1"/>
                </a:solidFill>
                <a:latin typeface="Palatino Linotype" panose="02040502050505030304" pitchFamily="18" charset="0"/>
                <a:ea typeface="Times New Roman" panose="02020603050405020304" pitchFamily="18" charset="0"/>
              </a:rPr>
              <a:t> Allah, </a:t>
            </a:r>
            <a:r>
              <a:rPr lang="en-US" sz="2400" i="1" dirty="0" err="1">
                <a:solidFill>
                  <a:schemeClr val="bg1"/>
                </a:solidFill>
                <a:latin typeface="Palatino Linotype" panose="02040502050505030304" pitchFamily="18" charset="0"/>
                <a:ea typeface="Times New Roman" panose="02020603050405020304" pitchFamily="18" charset="0"/>
              </a:rPr>
              <a:t>ya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Tuhan</a:t>
            </a:r>
            <a:r>
              <a:rPr lang="en-US" sz="2400" i="1" dirty="0">
                <a:solidFill>
                  <a:schemeClr val="bg1"/>
                </a:solidFill>
                <a:latin typeface="Palatino Linotype" panose="02040502050505030304" pitchFamily="18" charset="0"/>
                <a:ea typeface="Times New Roman" panose="02020603050405020304" pitchFamily="18" charset="0"/>
              </a:rPr>
              <a:t> kami, </a:t>
            </a:r>
            <a:r>
              <a:rPr lang="en-US" sz="2400" i="1" dirty="0" err="1">
                <a:solidFill>
                  <a:schemeClr val="bg1"/>
                </a:solidFill>
                <a:latin typeface="Palatino Linotype" panose="02040502050505030304" pitchFamily="18" charset="0"/>
                <a:ea typeface="Times New Roman" panose="02020603050405020304" pitchFamily="18" charset="0"/>
              </a:rPr>
              <a:t>kiranya</a:t>
            </a:r>
            <a:r>
              <a:rPr lang="en-US" sz="2400" i="1" dirty="0">
                <a:solidFill>
                  <a:schemeClr val="bg1"/>
                </a:solidFill>
                <a:latin typeface="Palatino Linotype" panose="02040502050505030304" pitchFamily="18" charset="0"/>
                <a:ea typeface="Times New Roman" panose="02020603050405020304" pitchFamily="18" charset="0"/>
              </a:rPr>
              <a:t> kami </a:t>
            </a:r>
            <a:r>
              <a:rPr lang="en-US" sz="2400" i="1" dirty="0" err="1">
                <a:solidFill>
                  <a:schemeClr val="bg1"/>
                </a:solidFill>
                <a:latin typeface="Palatino Linotype" panose="02040502050505030304" pitchFamily="18" charset="0"/>
                <a:ea typeface="Times New Roman" panose="02020603050405020304" pitchFamily="18" charset="0"/>
              </a:rPr>
              <a:t>ini</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sudah</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terlanjur</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mengkufuri</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nikmat</a:t>
            </a:r>
            <a:r>
              <a:rPr lang="en-US" sz="2400" i="1" dirty="0">
                <a:solidFill>
                  <a:schemeClr val="bg1"/>
                </a:solidFill>
                <a:latin typeface="Palatino Linotype" panose="02040502050505030304" pitchFamily="18" charset="0"/>
                <a:ea typeface="Times New Roman" panose="02020603050405020304" pitchFamily="18" charset="0"/>
              </a:rPr>
              <a:t>-Mu </a:t>
            </a:r>
            <a:r>
              <a:rPr lang="en-US" sz="2400" i="1" dirty="0" err="1">
                <a:solidFill>
                  <a:schemeClr val="bg1"/>
                </a:solidFill>
                <a:latin typeface="Palatino Linotype" panose="02040502050505030304" pitchFamily="18" charset="0"/>
                <a:ea typeface="Times New Roman" panose="02020603050405020304" pitchFamily="18" charset="0"/>
              </a:rPr>
              <a:t>dengan</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kelakuan-kelakuan</a:t>
            </a:r>
            <a:r>
              <a:rPr lang="en-US" sz="2400" i="1" dirty="0">
                <a:solidFill>
                  <a:schemeClr val="bg1"/>
                </a:solidFill>
                <a:latin typeface="Palatino Linotype" panose="02040502050505030304" pitchFamily="18" charset="0"/>
                <a:ea typeface="Times New Roman" panose="02020603050405020304" pitchFamily="18" charset="0"/>
              </a:rPr>
              <a:t> kami yang </a:t>
            </a:r>
            <a:r>
              <a:rPr lang="en-US" sz="2400" i="1" dirty="0" err="1">
                <a:solidFill>
                  <a:schemeClr val="bg1"/>
                </a:solidFill>
                <a:latin typeface="Palatino Linotype" panose="02040502050505030304" pitchFamily="18" charset="0"/>
                <a:ea typeface="Times New Roman" panose="02020603050405020304" pitchFamily="18" charset="0"/>
              </a:rPr>
              <a:t>Engkau</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tidak</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redhai</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maka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Engkau</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ampunkanlah</a:t>
            </a:r>
            <a:r>
              <a:rPr lang="en-US" sz="2400" i="1" dirty="0">
                <a:solidFill>
                  <a:schemeClr val="bg1"/>
                </a:solidFill>
                <a:latin typeface="Palatino Linotype" panose="02040502050505030304" pitchFamily="18" charset="0"/>
                <a:ea typeface="Times New Roman" panose="02020603050405020304" pitchFamily="18" charset="0"/>
              </a:rPr>
              <a:t> kami, dan </a:t>
            </a:r>
            <a:r>
              <a:rPr lang="en-US" sz="2400" i="1" dirty="0" err="1">
                <a:solidFill>
                  <a:schemeClr val="bg1"/>
                </a:solidFill>
                <a:latin typeface="Palatino Linotype" panose="02040502050505030304" pitchFamily="18" charset="0"/>
                <a:ea typeface="Times New Roman" panose="02020603050405020304" pitchFamily="18" charset="0"/>
              </a:rPr>
              <a:t>kasihanilah</a:t>
            </a:r>
            <a:r>
              <a:rPr lang="en-US" sz="2400" i="1" dirty="0">
                <a:solidFill>
                  <a:schemeClr val="bg1"/>
                </a:solidFill>
                <a:latin typeface="Palatino Linotype" panose="02040502050505030304" pitchFamily="18" charset="0"/>
                <a:ea typeface="Times New Roman" panose="02020603050405020304" pitchFamily="18" charset="0"/>
              </a:rPr>
              <a:t> kami </a:t>
            </a:r>
            <a:r>
              <a:rPr lang="en-US" sz="2400" i="1" dirty="0" err="1">
                <a:solidFill>
                  <a:schemeClr val="bg1"/>
                </a:solidFill>
                <a:latin typeface="Palatino Linotype" panose="02040502050505030304" pitchFamily="18" charset="0"/>
                <a:ea typeface="Times New Roman" panose="02020603050405020304" pitchFamily="18" charset="0"/>
              </a:rPr>
              <a:t>dengan</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menarik</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balik</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wabak</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koronavirus</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daripada</a:t>
            </a:r>
            <a:r>
              <a:rPr lang="en-US" sz="2400" i="1" dirty="0">
                <a:solidFill>
                  <a:schemeClr val="bg1"/>
                </a:solidFill>
                <a:latin typeface="Palatino Linotype" panose="02040502050505030304" pitchFamily="18" charset="0"/>
                <a:ea typeface="Times New Roman" panose="02020603050405020304" pitchFamily="18" charset="0"/>
              </a:rPr>
              <a:t> negara kami. </a:t>
            </a:r>
            <a:r>
              <a:rPr lang="en-US" sz="2400" i="1" dirty="0" err="1">
                <a:solidFill>
                  <a:schemeClr val="bg1"/>
                </a:solidFill>
                <a:latin typeface="Palatino Linotype" panose="02040502050505030304" pitchFamily="18" charset="0"/>
                <a:ea typeface="Times New Roman" panose="02020603050405020304" pitchFamily="18" charset="0"/>
              </a:rPr>
              <a:t>Ya</a:t>
            </a:r>
            <a:r>
              <a:rPr lang="en-US" sz="2400" i="1" dirty="0">
                <a:solidFill>
                  <a:schemeClr val="bg1"/>
                </a:solidFill>
                <a:latin typeface="Palatino Linotype" panose="02040502050505030304" pitchFamily="18" charset="0"/>
                <a:ea typeface="Times New Roman" panose="02020603050405020304" pitchFamily="18" charset="0"/>
              </a:rPr>
              <a:t> Allah </a:t>
            </a:r>
            <a:r>
              <a:rPr lang="en-US" sz="2400" i="1" dirty="0" err="1">
                <a:solidFill>
                  <a:schemeClr val="bg1"/>
                </a:solidFill>
                <a:latin typeface="Palatino Linotype" panose="02040502050505030304" pitchFamily="18" charset="0"/>
                <a:ea typeface="Times New Roman" panose="02020603050405020304" pitchFamily="18" charset="0"/>
              </a:rPr>
              <a:t>mohon</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supaya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Engkau</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bersihkan</a:t>
            </a:r>
            <a:r>
              <a:rPr lang="en-US" sz="2400" i="1" dirty="0">
                <a:solidFill>
                  <a:schemeClr val="bg1"/>
                </a:solidFill>
                <a:latin typeface="Palatino Linotype" panose="02040502050505030304" pitchFamily="18" charset="0"/>
                <a:ea typeface="Times New Roman" panose="02020603050405020304" pitchFamily="18" charset="0"/>
              </a:rPr>
              <a:t> negara kami </a:t>
            </a:r>
            <a:r>
              <a:rPr lang="en-US" sz="2400" i="1" dirty="0" err="1">
                <a:solidFill>
                  <a:schemeClr val="bg1"/>
                </a:solidFill>
                <a:latin typeface="Palatino Linotype" panose="02040502050505030304" pitchFamily="18" charset="0"/>
                <a:ea typeface="Times New Roman" panose="02020603050405020304" pitchFamily="18" charset="0"/>
              </a:rPr>
              <a:t>ini</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daripada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wabak</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sebersih-bersihnya</a:t>
            </a:r>
            <a:r>
              <a:rPr lang="en-US" sz="2400" i="1" dirty="0">
                <a:solidFill>
                  <a:schemeClr val="bg1"/>
                </a:solidFill>
                <a:latin typeface="Palatino Linotype" panose="02040502050505030304" pitchFamily="18" charset="0"/>
                <a:ea typeface="Times New Roman" panose="02020603050405020304" pitchFamily="18" charset="0"/>
              </a:rPr>
              <a:t>. Amin. </a:t>
            </a:r>
            <a:r>
              <a:rPr lang="en-US" sz="2400" i="1" dirty="0" err="1">
                <a:solidFill>
                  <a:schemeClr val="bg1"/>
                </a:solidFill>
                <a:latin typeface="Palatino Linotype" panose="02040502050505030304" pitchFamily="18" charset="0"/>
                <a:ea typeface="Times New Roman" panose="02020603050405020304" pitchFamily="18" charset="0"/>
              </a:rPr>
              <a:t>Wahasbunallahu</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Wani'malwakeel</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Walahaula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Walaa</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Qowwata</a:t>
            </a:r>
            <a:r>
              <a:rPr lang="en-US" sz="2400" i="1" dirty="0">
                <a:solidFill>
                  <a:schemeClr val="bg1"/>
                </a:solidFill>
                <a:latin typeface="Palatino Linotype" panose="02040502050505030304" pitchFamily="18" charset="0"/>
                <a:ea typeface="Times New Roman" panose="02020603050405020304" pitchFamily="18" charset="0"/>
              </a:rPr>
              <a:t> Illa </a:t>
            </a:r>
            <a:r>
              <a:rPr lang="en-US" sz="2400" i="1" dirty="0" err="1">
                <a:solidFill>
                  <a:schemeClr val="bg1"/>
                </a:solidFill>
                <a:latin typeface="Palatino Linotype" panose="02040502050505030304" pitchFamily="18" charset="0"/>
                <a:ea typeface="Times New Roman" panose="02020603050405020304" pitchFamily="18" charset="0"/>
              </a:rPr>
              <a:t>Billahil</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Aliyyil</a:t>
            </a:r>
            <a:r>
              <a:rPr lang="en-US" sz="2400" i="1" dirty="0">
                <a:solidFill>
                  <a:schemeClr val="bg1"/>
                </a:solidFill>
                <a:latin typeface="Palatino Linotype" panose="02040502050505030304" pitchFamily="18" charset="0"/>
                <a:ea typeface="Times New Roman" panose="02020603050405020304" pitchFamily="18" charset="0"/>
              </a:rPr>
              <a:t> 'Azeem. </a:t>
            </a:r>
            <a:r>
              <a:rPr lang="en-US" sz="2400" i="1" dirty="0" err="1">
                <a:solidFill>
                  <a:schemeClr val="bg1"/>
                </a:solidFill>
                <a:latin typeface="Palatino Linotype" panose="02040502050505030304" pitchFamily="18" charset="0"/>
                <a:ea typeface="Times New Roman" panose="02020603050405020304" pitchFamily="18" charset="0"/>
              </a:rPr>
              <a:t>Walhamdu</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Lillahi</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Rabbil</a:t>
            </a:r>
            <a:r>
              <a:rPr lang="en-US" sz="2400" i="1" dirty="0">
                <a:solidFill>
                  <a:schemeClr val="bg1"/>
                </a:solidFill>
                <a:latin typeface="Palatino Linotype" panose="02040502050505030304" pitchFamily="18" charset="0"/>
                <a:ea typeface="Times New Roman" panose="02020603050405020304" pitchFamily="18" charset="0"/>
              </a:rPr>
              <a:t> '</a:t>
            </a:r>
            <a:r>
              <a:rPr lang="en-US" sz="2400" i="1" dirty="0" err="1">
                <a:solidFill>
                  <a:schemeClr val="bg1"/>
                </a:solidFill>
                <a:latin typeface="Palatino Linotype" panose="02040502050505030304" pitchFamily="18" charset="0"/>
                <a:ea typeface="Times New Roman" panose="02020603050405020304" pitchFamily="18" charset="0"/>
              </a:rPr>
              <a:t>Aalameen</a:t>
            </a:r>
            <a:r>
              <a:rPr lang="en-US" sz="2400" i="1" dirty="0">
                <a:solidFill>
                  <a:schemeClr val="bg1"/>
                </a:solidFill>
                <a:latin typeface="Palatino Linotype" panose="0204050205050503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6" name="Title 1">
            <a:extLst>
              <a:ext uri="{FF2B5EF4-FFF2-40B4-BE49-F238E27FC236}">
                <a16:creationId xmlns:a16="http://schemas.microsoft.com/office/drawing/2014/main" xmlns="" id="{DE38C7E1-F22C-41EC-AF34-93108E5B0963}"/>
              </a:ext>
            </a:extLst>
          </p:cNvPr>
          <p:cNvSpPr txBox="1">
            <a:spLocks/>
          </p:cNvSpPr>
          <p:nvPr/>
        </p:nvSpPr>
        <p:spPr>
          <a:xfrm>
            <a:off x="990600" y="369287"/>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smtClean="0">
                <a:solidFill>
                  <a:schemeClr val="bg1"/>
                </a:solidFill>
              </a:rPr>
              <a:t>Titah</a:t>
            </a:r>
            <a:r>
              <a:rPr lang="en-US" sz="3200" dirty="0" smtClean="0">
                <a:solidFill>
                  <a:schemeClr val="bg1"/>
                </a:solidFill>
              </a:rPr>
              <a:t> </a:t>
            </a:r>
            <a:r>
              <a:rPr lang="en-US" sz="3200" dirty="0" err="1" smtClean="0">
                <a:solidFill>
                  <a:schemeClr val="bg1"/>
                </a:solidFill>
              </a:rPr>
              <a:t>Perutusan</a:t>
            </a:r>
            <a:r>
              <a:rPr lang="en-US" sz="3200" dirty="0" smtClean="0">
                <a:solidFill>
                  <a:schemeClr val="bg1"/>
                </a:solidFill>
              </a:rPr>
              <a:t> </a:t>
            </a:r>
            <a:r>
              <a:rPr lang="en-US" sz="3200" dirty="0" err="1" smtClean="0">
                <a:solidFill>
                  <a:schemeClr val="bg1"/>
                </a:solidFill>
              </a:rPr>
              <a:t>Khas</a:t>
            </a:r>
            <a:r>
              <a:rPr lang="en-US" sz="3200" dirty="0" smtClean="0">
                <a:solidFill>
                  <a:schemeClr val="bg1"/>
                </a:solidFill>
              </a:rPr>
              <a:t> </a:t>
            </a:r>
            <a:r>
              <a:rPr lang="en-US" sz="3200" dirty="0" err="1" smtClean="0">
                <a:solidFill>
                  <a:schemeClr val="bg1"/>
                </a:solidFill>
              </a:rPr>
              <a:t>Kebawah</a:t>
            </a:r>
            <a:r>
              <a:rPr lang="en-US" sz="3200" dirty="0" smtClean="0">
                <a:solidFill>
                  <a:schemeClr val="bg1"/>
                </a:solidFill>
              </a:rPr>
              <a:t> </a:t>
            </a:r>
            <a:r>
              <a:rPr lang="en-US" sz="3200" dirty="0" err="1" smtClean="0">
                <a:solidFill>
                  <a:schemeClr val="bg1"/>
                </a:solidFill>
              </a:rPr>
              <a:t>Duli</a:t>
            </a:r>
            <a:r>
              <a:rPr lang="en-US" sz="3200" dirty="0" smtClean="0">
                <a:solidFill>
                  <a:schemeClr val="bg1"/>
                </a:solidFill>
              </a:rPr>
              <a:t> Yang </a:t>
            </a:r>
            <a:r>
              <a:rPr lang="en-US" sz="3200" dirty="0" err="1" smtClean="0">
                <a:solidFill>
                  <a:schemeClr val="bg1"/>
                </a:solidFill>
              </a:rPr>
              <a:t>Maha</a:t>
            </a:r>
            <a:r>
              <a:rPr lang="en-US" sz="3200" dirty="0" smtClean="0">
                <a:solidFill>
                  <a:schemeClr val="bg1"/>
                </a:solidFill>
              </a:rPr>
              <a:t> </a:t>
            </a:r>
            <a:r>
              <a:rPr lang="en-US" sz="3200" dirty="0" err="1" smtClean="0">
                <a:solidFill>
                  <a:schemeClr val="bg1"/>
                </a:solidFill>
              </a:rPr>
              <a:t>Mulia</a:t>
            </a:r>
            <a:r>
              <a:rPr lang="en-US" sz="3200" dirty="0" smtClean="0">
                <a:solidFill>
                  <a:schemeClr val="bg1"/>
                </a:solidFill>
              </a:rPr>
              <a:t> </a:t>
            </a:r>
            <a:r>
              <a:rPr lang="en-US" sz="3200" dirty="0" err="1" smtClean="0">
                <a:solidFill>
                  <a:schemeClr val="bg1"/>
                </a:solidFill>
              </a:rPr>
              <a:t>Baginda</a:t>
            </a:r>
            <a:r>
              <a:rPr lang="en-US" sz="3200" dirty="0" smtClean="0">
                <a:solidFill>
                  <a:schemeClr val="bg1"/>
                </a:solidFill>
              </a:rPr>
              <a:t> Sultan </a:t>
            </a:r>
            <a:r>
              <a:rPr lang="en-US" sz="3200" dirty="0" err="1" smtClean="0">
                <a:solidFill>
                  <a:schemeClr val="bg1"/>
                </a:solidFill>
              </a:rPr>
              <a:t>dan</a:t>
            </a:r>
            <a:r>
              <a:rPr lang="en-US" sz="3200" dirty="0" smtClean="0">
                <a:solidFill>
                  <a:schemeClr val="bg1"/>
                </a:solidFill>
              </a:rPr>
              <a:t> Yang Di-</a:t>
            </a:r>
            <a:r>
              <a:rPr lang="en-US" sz="3200" dirty="0" err="1" smtClean="0">
                <a:solidFill>
                  <a:schemeClr val="bg1"/>
                </a:solidFill>
              </a:rPr>
              <a:t>Pertuan</a:t>
            </a:r>
            <a:r>
              <a:rPr lang="en-US" sz="3200" dirty="0" smtClean="0">
                <a:solidFill>
                  <a:schemeClr val="bg1"/>
                </a:solidFill>
              </a:rPr>
              <a:t> Negara Brunei Darussalam</a:t>
            </a:r>
            <a:br>
              <a:rPr lang="en-US" sz="3200" dirty="0" smtClean="0">
                <a:solidFill>
                  <a:schemeClr val="bg1"/>
                </a:solidFill>
              </a:rPr>
            </a:br>
            <a:r>
              <a:rPr lang="en-US" sz="3200" dirty="0" smtClean="0">
                <a:solidFill>
                  <a:schemeClr val="bg1"/>
                </a:solidFill>
              </a:rPr>
              <a:t>9 Muharram 1442 | 17 </a:t>
            </a:r>
            <a:r>
              <a:rPr lang="en-US" sz="3200" dirty="0" err="1" smtClean="0">
                <a:solidFill>
                  <a:schemeClr val="bg1"/>
                </a:solidFill>
              </a:rPr>
              <a:t>Ogos</a:t>
            </a:r>
            <a:r>
              <a:rPr lang="en-US" sz="3200" dirty="0" smtClean="0">
                <a:solidFill>
                  <a:schemeClr val="bg1"/>
                </a:solidFill>
              </a:rPr>
              <a:t> 2021</a:t>
            </a:r>
            <a:endParaRPr lang="en-US" sz="32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3320" y="2763927"/>
            <a:ext cx="4135120" cy="2465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1902706"/>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1B06685-B8F6-49F8-942B-355C10E47E6C}"/>
              </a:ext>
            </a:extLst>
          </p:cNvPr>
          <p:cNvSpPr/>
          <p:nvPr/>
        </p:nvSpPr>
        <p:spPr>
          <a:xfrm>
            <a:off x="304800" y="2035372"/>
            <a:ext cx="11257280" cy="3323987"/>
          </a:xfrm>
          <a:prstGeom prst="rect">
            <a:avLst/>
          </a:prstGeom>
        </p:spPr>
        <p:txBody>
          <a:bodyPr wrap="square">
            <a:spAutoFit/>
          </a:bodyPr>
          <a:lstStyle/>
          <a:p>
            <a:pPr marL="514350" marR="0" indent="-285750" algn="just">
              <a:lnSpc>
                <a:spcPct val="150000"/>
              </a:lnSpc>
              <a:spcBef>
                <a:spcPts val="0"/>
              </a:spcBef>
              <a:spcAft>
                <a:spcPts val="0"/>
              </a:spcAft>
              <a:buFont typeface="Arial" panose="020B0604020202020204" pitchFamily="34" charset="0"/>
              <a:buChar char="•"/>
            </a:pPr>
            <a:r>
              <a:rPr lang="en-US" sz="2000" b="1" dirty="0" err="1" smtClean="0">
                <a:solidFill>
                  <a:schemeClr val="bg1"/>
                </a:solidFill>
                <a:latin typeface="Palatino Linotype" panose="02040502050505030304" pitchFamily="18" charset="0"/>
                <a:ea typeface="Times New Roman" panose="02020603050405020304" pitchFamily="18" charset="0"/>
                <a:cs typeface="Arial" panose="020B0604020202020204" pitchFamily="34" charset="0"/>
              </a:rPr>
              <a:t>Bermula</a:t>
            </a:r>
            <a:r>
              <a:rPr lang="en-US" sz="2000" b="1" dirty="0" smtClean="0">
                <a:solidFill>
                  <a:schemeClr val="bg1"/>
                </a:solidFill>
                <a:latin typeface="Palatino Linotype" panose="02040502050505030304" pitchFamily="18" charset="0"/>
                <a:ea typeface="Times New Roman" panose="02020603050405020304" pitchFamily="18" charset="0"/>
                <a:cs typeface="Arial" panose="020B0604020202020204" pitchFamily="34" charset="0"/>
              </a:rPr>
              <a:t> 12 </a:t>
            </a:r>
            <a:r>
              <a:rPr lang="en-US" sz="2000" b="1" dirty="0">
                <a:solidFill>
                  <a:schemeClr val="bg1"/>
                </a:solidFill>
                <a:latin typeface="Palatino Linotype" panose="02040502050505030304" pitchFamily="18" charset="0"/>
                <a:ea typeface="Times New Roman" panose="02020603050405020304" pitchFamily="18" charset="0"/>
                <a:cs typeface="Arial" panose="020B0604020202020204" pitchFamily="34" charset="0"/>
              </a:rPr>
              <a:t>Safar 1443H </a:t>
            </a:r>
            <a:r>
              <a:rPr lang="en-US" sz="2000" b="1" dirty="0" smtClean="0">
                <a:solidFill>
                  <a:schemeClr val="bg1"/>
                </a:solidFill>
                <a:latin typeface="Palatino Linotype" panose="02040502050505030304" pitchFamily="18" charset="0"/>
                <a:ea typeface="Times New Roman" panose="02020603050405020304" pitchFamily="18" charset="0"/>
                <a:cs typeface="Arial" panose="020B0604020202020204" pitchFamily="34" charset="0"/>
              </a:rPr>
              <a:t>~ </a:t>
            </a:r>
            <a:r>
              <a:rPr lang="en-US" sz="2000" b="1" dirty="0">
                <a:solidFill>
                  <a:schemeClr val="bg1"/>
                </a:solidFill>
                <a:latin typeface="Palatino Linotype" panose="02040502050505030304" pitchFamily="18" charset="0"/>
                <a:ea typeface="Times New Roman" panose="02020603050405020304" pitchFamily="18" charset="0"/>
                <a:cs typeface="Arial" panose="020B0604020202020204" pitchFamily="34" charset="0"/>
              </a:rPr>
              <a:t>18 </a:t>
            </a:r>
            <a:r>
              <a:rPr lang="en-US" sz="2000" b="1" dirty="0" err="1">
                <a:solidFill>
                  <a:schemeClr val="bg1"/>
                </a:solidFill>
                <a:latin typeface="Palatino Linotype" panose="02040502050505030304" pitchFamily="18" charset="0"/>
                <a:ea typeface="Times New Roman" panose="02020603050405020304" pitchFamily="18" charset="0"/>
                <a:cs typeface="Arial" panose="020B0604020202020204" pitchFamily="34" charset="0"/>
              </a:rPr>
              <a:t>september</a:t>
            </a:r>
            <a:r>
              <a:rPr lang="en-US" sz="2000" b="1" dirty="0">
                <a:solidFill>
                  <a:schemeClr val="bg1"/>
                </a:solidFill>
                <a:latin typeface="Palatino Linotype" panose="02040502050505030304" pitchFamily="18" charset="0"/>
                <a:ea typeface="Times New Roman" panose="02020603050405020304" pitchFamily="18" charset="0"/>
                <a:cs typeface="Arial" panose="020B0604020202020204" pitchFamily="34" charset="0"/>
              </a:rPr>
              <a:t> 2021M </a:t>
            </a:r>
            <a:r>
              <a:rPr lang="en-US" sz="2000" dirty="0" err="1">
                <a:solidFill>
                  <a:schemeClr val="bg1"/>
                </a:solidFill>
                <a:latin typeface="Palatino Linotype" panose="02040502050505030304" pitchFamily="18" charset="0"/>
                <a:ea typeface="Times New Roman" panose="02020603050405020304" pitchFamily="18" charset="0"/>
                <a:cs typeface="Arial" panose="020B0604020202020204" pitchFamily="34" charset="0"/>
              </a:rPr>
              <a:t>sehingga</a:t>
            </a:r>
            <a:r>
              <a:rPr lang="en-US" sz="2000" dirty="0">
                <a:solidFill>
                  <a:schemeClr val="bg1"/>
                </a:solidFill>
                <a:latin typeface="Palatino Linotype" panose="02040502050505030304" pitchFamily="18" charset="0"/>
                <a:ea typeface="Times New Roman" panose="02020603050405020304" pitchFamily="18" charset="0"/>
                <a:cs typeface="Arial" panose="020B0604020202020204" pitchFamily="34" charset="0"/>
              </a:rPr>
              <a:t> </a:t>
            </a:r>
            <a:r>
              <a:rPr lang="en-US" sz="2000" dirty="0" err="1">
                <a:solidFill>
                  <a:schemeClr val="bg1"/>
                </a:solidFill>
                <a:latin typeface="Palatino Linotype" panose="02040502050505030304" pitchFamily="18" charset="0"/>
                <a:ea typeface="Times New Roman" panose="02020603050405020304" pitchFamily="18" charset="0"/>
                <a:cs typeface="Arial" panose="020B0604020202020204" pitchFamily="34" charset="0"/>
              </a:rPr>
              <a:t>hari</a:t>
            </a:r>
            <a:r>
              <a:rPr lang="en-US" sz="2000" dirty="0">
                <a:solidFill>
                  <a:schemeClr val="bg1"/>
                </a:solidFill>
                <a:latin typeface="Palatino Linotype" panose="02040502050505030304" pitchFamily="18" charset="0"/>
                <a:ea typeface="Times New Roman" panose="02020603050405020304" pitchFamily="18" charset="0"/>
                <a:cs typeface="Arial" panose="020B0604020202020204" pitchFamily="34" charset="0"/>
              </a:rPr>
              <a:t> </a:t>
            </a:r>
            <a:r>
              <a:rPr lang="en-US" sz="2000" dirty="0" err="1">
                <a:solidFill>
                  <a:schemeClr val="bg1"/>
                </a:solidFill>
                <a:latin typeface="Palatino Linotype" panose="02040502050505030304" pitchFamily="18" charset="0"/>
                <a:ea typeface="Times New Roman" panose="02020603050405020304" pitchFamily="18" charset="0"/>
                <a:cs typeface="Arial" panose="020B0604020202020204" pitchFamily="34" charset="0"/>
              </a:rPr>
              <a:t>ini</a:t>
            </a:r>
            <a:r>
              <a:rPr lang="en-US" sz="2000" dirty="0">
                <a:solidFill>
                  <a:schemeClr val="bg1"/>
                </a:solidFill>
                <a:latin typeface="Palatino Linotype" panose="02040502050505030304" pitchFamily="18" charset="0"/>
                <a:ea typeface="Times New Roman" panose="02020603050405020304" pitchFamily="18" charset="0"/>
                <a:cs typeface="Arial" panose="020B0604020202020204" pitchFamily="34" charset="0"/>
              </a:rPr>
              <a:t>. </a:t>
            </a:r>
            <a:endParaRPr lang="en-US" sz="2000" dirty="0" smtClean="0">
              <a:solidFill>
                <a:schemeClr val="bg1"/>
              </a:solidFill>
              <a:latin typeface="Palatino Linotype" panose="02040502050505030304" pitchFamily="18" charset="0"/>
              <a:ea typeface="Times New Roman" panose="02020603050405020304" pitchFamily="18" charset="0"/>
              <a:cs typeface="Arial" panose="020B0604020202020204" pitchFamily="34" charset="0"/>
            </a:endParaRPr>
          </a:p>
          <a:p>
            <a:pPr marL="514350" marR="0" indent="-285750" algn="just">
              <a:lnSpc>
                <a:spcPct val="150000"/>
              </a:lnSpc>
              <a:spcBef>
                <a:spcPts val="0"/>
              </a:spcBef>
              <a:spcAft>
                <a:spcPts val="0"/>
              </a:spcAft>
              <a:buFont typeface="Arial" panose="020B0604020202020204" pitchFamily="34" charset="0"/>
              <a:buChar char="•"/>
            </a:pPr>
            <a:r>
              <a:rPr lang="en-US" sz="2000" dirty="0" smtClean="0">
                <a:solidFill>
                  <a:schemeClr val="bg1"/>
                </a:solidFill>
                <a:latin typeface="Palatino Linotype" panose="02040502050505030304" pitchFamily="18" charset="0"/>
                <a:ea typeface="Times New Roman" panose="02020603050405020304" pitchFamily="18" charset="0"/>
                <a:cs typeface="Arial" panose="020B0604020202020204" pitchFamily="34" charset="0"/>
              </a:rPr>
              <a:t>Program </a:t>
            </a:r>
            <a:r>
              <a:rPr lang="ms-BN" sz="2000" dirty="0">
                <a:solidFill>
                  <a:schemeClr val="bg1"/>
                </a:solidFill>
                <a:latin typeface="Palatino Linotype" panose="02040502050505030304" pitchFamily="18" charset="0"/>
                <a:ea typeface="Times New Roman" panose="02020603050405020304" pitchFamily="18" charset="0"/>
                <a:cs typeface="Arial" panose="020B0604020202020204" pitchFamily="34" charset="0"/>
              </a:rPr>
              <a:t>ini adalah sebagai </a:t>
            </a:r>
            <a:r>
              <a:rPr lang="ms-BN" sz="2000" b="1" dirty="0">
                <a:solidFill>
                  <a:schemeClr val="bg1"/>
                </a:solidFill>
                <a:latin typeface="Palatino Linotype" panose="02040502050505030304" pitchFamily="18" charset="0"/>
                <a:ea typeface="Times New Roman" panose="02020603050405020304" pitchFamily="18" charset="0"/>
                <a:cs typeface="Arial" panose="020B0604020202020204" pitchFamily="34" charset="0"/>
              </a:rPr>
              <a:t>salah satu usaha kerohanian Kementerian Hal Ehwal Ugama </a:t>
            </a:r>
            <a:r>
              <a:rPr lang="ms-BN" sz="2000" dirty="0">
                <a:solidFill>
                  <a:schemeClr val="bg1"/>
                </a:solidFill>
                <a:latin typeface="Palatino Linotype" panose="02040502050505030304" pitchFamily="18" charset="0"/>
                <a:ea typeface="Times New Roman" panose="02020603050405020304" pitchFamily="18" charset="0"/>
                <a:cs typeface="Arial" panose="020B0604020202020204" pitchFamily="34" charset="0"/>
              </a:rPr>
              <a:t>untuk sama-sama mendukung </a:t>
            </a:r>
            <a:r>
              <a:rPr lang="ms-BN" sz="2000" dirty="0" smtClean="0">
                <a:solidFill>
                  <a:schemeClr val="bg1"/>
                </a:solidFill>
                <a:latin typeface="Palatino Linotype" panose="02040502050505030304" pitchFamily="18" charset="0"/>
                <a:ea typeface="Times New Roman" panose="02020603050405020304" pitchFamily="18" charset="0"/>
                <a:cs typeface="Arial" panose="020B0604020202020204" pitchFamily="34" charset="0"/>
              </a:rPr>
              <a:t>AMALAN MUNAJAT dengan </a:t>
            </a:r>
            <a:r>
              <a:rPr lang="ms-BN" sz="2000" dirty="0">
                <a:solidFill>
                  <a:schemeClr val="bg1"/>
                </a:solidFill>
                <a:latin typeface="Palatino Linotype" panose="02040502050505030304" pitchFamily="18" charset="0"/>
                <a:ea typeface="Times New Roman" panose="02020603050405020304" pitchFamily="18" charset="0"/>
                <a:cs typeface="Arial" panose="020B0604020202020204" pitchFamily="34" charset="0"/>
              </a:rPr>
              <a:t>cara mendekatkan seluruh masyarakat di Negara Brunei Darussalam kepada </a:t>
            </a:r>
            <a:r>
              <a:rPr lang="ms-BN"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Allah </a:t>
            </a:r>
            <a:r>
              <a:rPr lang="ms-BN" sz="2000" i="1" dirty="0">
                <a:solidFill>
                  <a:schemeClr val="bg1"/>
                </a:solidFill>
                <a:latin typeface="Palatino Linotype" panose="02040502050505030304" pitchFamily="18" charset="0"/>
                <a:ea typeface="Calibri" panose="020F0502020204030204" pitchFamily="34" charset="0"/>
                <a:cs typeface="Arial" panose="020B0604020202020204" pitchFamily="34" charset="0"/>
              </a:rPr>
              <a:t>Subhanahu wa Ta’ala</a:t>
            </a:r>
            <a:r>
              <a:rPr lang="ms-BN"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dengan niat yang ikhlas semata-mata kerana-Nya</a:t>
            </a:r>
            <a:r>
              <a:rPr lang="ms-BN" sz="2000" dirty="0">
                <a:solidFill>
                  <a:schemeClr val="bg1"/>
                </a:solidFill>
                <a:latin typeface="Palatino Linotype" panose="02040502050505030304" pitchFamily="18" charset="0"/>
                <a:ea typeface="Times New Roman" panose="02020603050405020304" pitchFamily="18" charset="0"/>
                <a:cs typeface="Arial" panose="020B0604020202020204" pitchFamily="34" charset="0"/>
              </a:rPr>
              <a:t> agar rakyat dan Negara Brunei Darussalam dilimpahi keberkatan, diberi keampunan, terlepas dari kesulitan dan musibah serta jauh dari segala kejahatan, penyakit, wabak dan bencana.</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Title 1">
            <a:extLst>
              <a:ext uri="{FF2B5EF4-FFF2-40B4-BE49-F238E27FC236}">
                <a16:creationId xmlns:a16="http://schemas.microsoft.com/office/drawing/2014/main" xmlns="" id="{C93CA9E8-DFBA-4CCF-A6D9-238A8E84DD40}"/>
              </a:ext>
            </a:extLst>
          </p:cNvPr>
          <p:cNvSpPr>
            <a:spLocks noGrp="1"/>
          </p:cNvSpPr>
          <p:nvPr>
            <p:ph type="title"/>
          </p:nvPr>
        </p:nvSpPr>
        <p:spPr>
          <a:xfrm>
            <a:off x="1652268" y="405009"/>
            <a:ext cx="8907783" cy="1325563"/>
          </a:xfrm>
        </p:spPr>
        <p:txBody>
          <a:bodyPr>
            <a:noAutofit/>
          </a:bodyPr>
          <a:lstStyle/>
          <a:p>
            <a:pPr algn="ctr"/>
            <a:r>
              <a:rPr lang="en-US" sz="5400" b="1" dirty="0" smtClean="0">
                <a:solidFill>
                  <a:schemeClr val="bg1"/>
                </a:solidFill>
              </a:rPr>
              <a:t>MALAM  MUNAJAT</a:t>
            </a:r>
            <a:br>
              <a:rPr lang="en-US" sz="5400" b="1" dirty="0" smtClean="0">
                <a:solidFill>
                  <a:schemeClr val="bg1"/>
                </a:solidFill>
              </a:rPr>
            </a:br>
            <a:r>
              <a:rPr lang="en-US" b="1" dirty="0" err="1" smtClean="0">
                <a:solidFill>
                  <a:schemeClr val="bg1"/>
                </a:solidFill>
              </a:rPr>
              <a:t>Anjuran</a:t>
            </a:r>
            <a:r>
              <a:rPr lang="en-US" b="1" dirty="0" smtClean="0">
                <a:solidFill>
                  <a:schemeClr val="bg1"/>
                </a:solidFill>
              </a:rPr>
              <a:t> </a:t>
            </a:r>
            <a:r>
              <a:rPr lang="en-US" b="1" dirty="0" err="1" smtClean="0">
                <a:solidFill>
                  <a:schemeClr val="bg1"/>
                </a:solidFill>
              </a:rPr>
              <a:t>Kementerian</a:t>
            </a:r>
            <a:r>
              <a:rPr lang="en-US" b="1" dirty="0" smtClean="0">
                <a:solidFill>
                  <a:schemeClr val="bg1"/>
                </a:solidFill>
              </a:rPr>
              <a:t> Hal </a:t>
            </a:r>
            <a:r>
              <a:rPr lang="en-US" b="1" dirty="0" err="1" smtClean="0">
                <a:solidFill>
                  <a:schemeClr val="bg1"/>
                </a:solidFill>
              </a:rPr>
              <a:t>Ehwal</a:t>
            </a:r>
            <a:r>
              <a:rPr lang="en-US" b="1" dirty="0" smtClean="0">
                <a:solidFill>
                  <a:schemeClr val="bg1"/>
                </a:solidFill>
              </a:rPr>
              <a:t> </a:t>
            </a:r>
            <a:r>
              <a:rPr lang="en-US" b="1" dirty="0" err="1" smtClean="0">
                <a:solidFill>
                  <a:schemeClr val="bg1"/>
                </a:solidFill>
              </a:rPr>
              <a:t>Ugama</a:t>
            </a:r>
            <a:endParaRPr lang="en-US" sz="5400" b="1" dirty="0">
              <a:solidFill>
                <a:schemeClr val="bg1"/>
              </a:solidFill>
            </a:endParaRPr>
          </a:p>
        </p:txBody>
      </p:sp>
    </p:spTree>
    <p:extLst>
      <p:ext uri="{BB962C8B-B14F-4D97-AF65-F5344CB8AC3E}">
        <p14:creationId xmlns:p14="http://schemas.microsoft.com/office/powerpoint/2010/main" val="610426979"/>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93CA9E8-DFBA-4CCF-A6D9-238A8E84DD40}"/>
              </a:ext>
            </a:extLst>
          </p:cNvPr>
          <p:cNvSpPr>
            <a:spLocks noGrp="1"/>
          </p:cNvSpPr>
          <p:nvPr>
            <p:ph type="title"/>
          </p:nvPr>
        </p:nvSpPr>
        <p:spPr>
          <a:xfrm>
            <a:off x="1611628" y="669169"/>
            <a:ext cx="8907783" cy="468751"/>
          </a:xfrm>
        </p:spPr>
        <p:txBody>
          <a:bodyPr>
            <a:noAutofit/>
          </a:bodyPr>
          <a:lstStyle/>
          <a:p>
            <a:pPr algn="ctr"/>
            <a:r>
              <a:rPr lang="en-US" sz="4800" b="1" dirty="0" smtClean="0">
                <a:solidFill>
                  <a:schemeClr val="bg1"/>
                </a:solidFill>
              </a:rPr>
              <a:t>PELAKSANAAN MALAM  MUNAJAT</a:t>
            </a:r>
            <a:endParaRPr lang="en-US" sz="4800" b="1" dirty="0">
              <a:solidFill>
                <a:schemeClr val="bg1"/>
              </a:solidFill>
            </a:endParaRPr>
          </a:p>
        </p:txBody>
      </p:sp>
      <p:pic>
        <p:nvPicPr>
          <p:cNvPr id="5" name="Picture 4" descr="Neon sign, the word Saturday Night. Vector illustration. Stock Vector |  Adobe Stock"/>
          <p:cNvPicPr/>
          <p:nvPr/>
        </p:nvPicPr>
        <p:blipFill rotWithShape="1">
          <a:blip r:embed="rId2">
            <a:extLst>
              <a:ext uri="{28A0092B-C50C-407E-A947-70E740481C1C}">
                <a14:useLocalDpi xmlns:a14="http://schemas.microsoft.com/office/drawing/2010/main" val="0"/>
              </a:ext>
            </a:extLst>
          </a:blip>
          <a:srcRect l="9495" t="27596" r="9495" b="29971"/>
          <a:stretch/>
        </p:blipFill>
        <p:spPr bwMode="auto">
          <a:xfrm>
            <a:off x="568167" y="1871662"/>
            <a:ext cx="2512695" cy="1667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p:cNvPicPr>
            <a:picLocks noChangeAspect="1"/>
          </p:cNvPicPr>
          <p:nvPr/>
        </p:nvPicPr>
        <p:blipFill>
          <a:blip r:embed="rId3"/>
          <a:stretch>
            <a:fillRect/>
          </a:stretch>
        </p:blipFill>
        <p:spPr>
          <a:xfrm>
            <a:off x="568167" y="3943277"/>
            <a:ext cx="2584767" cy="1447470"/>
          </a:xfrm>
          <a:prstGeom prst="rect">
            <a:avLst/>
          </a:prstGeom>
        </p:spPr>
      </p:pic>
      <p:sp>
        <p:nvSpPr>
          <p:cNvPr id="10" name="TextBox 9"/>
          <p:cNvSpPr txBox="1"/>
          <p:nvPr/>
        </p:nvSpPr>
        <p:spPr>
          <a:xfrm>
            <a:off x="3273584" y="2289918"/>
            <a:ext cx="955040" cy="830997"/>
          </a:xfrm>
          <a:prstGeom prst="rect">
            <a:avLst/>
          </a:prstGeom>
          <a:noFill/>
        </p:spPr>
        <p:txBody>
          <a:bodyPr wrap="square" rtlCol="0">
            <a:spAutoFit/>
          </a:bodyPr>
          <a:lstStyle/>
          <a:p>
            <a:pPr algn="ctr"/>
            <a:r>
              <a:rPr lang="en-GB" sz="4800" dirty="0" smtClean="0">
                <a:solidFill>
                  <a:schemeClr val="bg1"/>
                </a:solidFill>
              </a:rPr>
              <a:t>=</a:t>
            </a:r>
            <a:endParaRPr lang="en-US" sz="4800" dirty="0">
              <a:solidFill>
                <a:schemeClr val="bg1"/>
              </a:solidFill>
            </a:endParaRPr>
          </a:p>
        </p:txBody>
      </p:sp>
      <p:sp>
        <p:nvSpPr>
          <p:cNvPr id="12" name="TextBox 11"/>
          <p:cNvSpPr txBox="1"/>
          <p:nvPr/>
        </p:nvSpPr>
        <p:spPr>
          <a:xfrm>
            <a:off x="792480" y="4998720"/>
            <a:ext cx="2360454" cy="369332"/>
          </a:xfrm>
          <a:prstGeom prst="rect">
            <a:avLst/>
          </a:prstGeom>
          <a:noFill/>
        </p:spPr>
        <p:txBody>
          <a:bodyPr wrap="square" rtlCol="0">
            <a:spAutoFit/>
          </a:bodyPr>
          <a:lstStyle/>
          <a:p>
            <a:r>
              <a:rPr lang="en-GB" dirty="0" smtClean="0">
                <a:solidFill>
                  <a:schemeClr val="bg1"/>
                </a:solidFill>
              </a:rPr>
              <a:t>MUNAJAT RAMADHAN</a:t>
            </a:r>
            <a:endParaRPr lang="en-US" dirty="0">
              <a:solidFill>
                <a:schemeClr val="bg1"/>
              </a:solidFill>
            </a:endParaRPr>
          </a:p>
        </p:txBody>
      </p:sp>
      <p:sp>
        <p:nvSpPr>
          <p:cNvPr id="13" name="TextBox 12"/>
          <p:cNvSpPr txBox="1"/>
          <p:nvPr/>
        </p:nvSpPr>
        <p:spPr>
          <a:xfrm>
            <a:off x="3285808" y="4352389"/>
            <a:ext cx="955040" cy="830997"/>
          </a:xfrm>
          <a:prstGeom prst="rect">
            <a:avLst/>
          </a:prstGeom>
          <a:noFill/>
        </p:spPr>
        <p:txBody>
          <a:bodyPr wrap="square" rtlCol="0">
            <a:spAutoFit/>
          </a:bodyPr>
          <a:lstStyle/>
          <a:p>
            <a:pPr algn="ctr"/>
            <a:r>
              <a:rPr lang="en-GB" sz="4800" dirty="0" smtClean="0">
                <a:solidFill>
                  <a:schemeClr val="bg1"/>
                </a:solidFill>
              </a:rPr>
              <a:t>=</a:t>
            </a:r>
            <a:endParaRPr lang="en-US" sz="4800" dirty="0">
              <a:solidFill>
                <a:schemeClr val="bg1"/>
              </a:solidFill>
            </a:endParaRPr>
          </a:p>
        </p:txBody>
      </p:sp>
      <p:sp>
        <p:nvSpPr>
          <p:cNvPr id="3" name="TextBox 2"/>
          <p:cNvSpPr txBox="1"/>
          <p:nvPr/>
        </p:nvSpPr>
        <p:spPr>
          <a:xfrm>
            <a:off x="4114800" y="2413028"/>
            <a:ext cx="7264400" cy="584775"/>
          </a:xfrm>
          <a:prstGeom prst="rect">
            <a:avLst/>
          </a:prstGeom>
          <a:noFill/>
        </p:spPr>
        <p:txBody>
          <a:bodyPr wrap="square" rtlCol="0">
            <a:spAutoFit/>
          </a:bodyPr>
          <a:lstStyle/>
          <a:p>
            <a:r>
              <a:rPr lang="en-US" sz="3200" dirty="0" err="1" smtClean="0">
                <a:solidFill>
                  <a:schemeClr val="bg1"/>
                </a:solidFill>
              </a:rPr>
              <a:t>Selepas</a:t>
            </a:r>
            <a:r>
              <a:rPr lang="en-US" sz="3200" dirty="0" smtClean="0">
                <a:solidFill>
                  <a:schemeClr val="bg1"/>
                </a:solidFill>
              </a:rPr>
              <a:t> </a:t>
            </a:r>
            <a:r>
              <a:rPr lang="en-US" sz="3200" dirty="0" err="1" smtClean="0">
                <a:solidFill>
                  <a:schemeClr val="bg1"/>
                </a:solidFill>
              </a:rPr>
              <a:t>solat</a:t>
            </a:r>
            <a:r>
              <a:rPr lang="en-US" sz="3200" dirty="0" smtClean="0">
                <a:solidFill>
                  <a:schemeClr val="bg1"/>
                </a:solidFill>
              </a:rPr>
              <a:t> </a:t>
            </a:r>
            <a:r>
              <a:rPr lang="en-US" sz="3200" dirty="0" err="1" smtClean="0">
                <a:solidFill>
                  <a:schemeClr val="bg1"/>
                </a:solidFill>
              </a:rPr>
              <a:t>Maghrib</a:t>
            </a:r>
            <a:r>
              <a:rPr lang="en-US" sz="3200" dirty="0" smtClean="0">
                <a:solidFill>
                  <a:schemeClr val="bg1"/>
                </a:solidFill>
              </a:rPr>
              <a:t> </a:t>
            </a:r>
            <a:r>
              <a:rPr lang="en-US" sz="3200" dirty="0" err="1" smtClean="0">
                <a:solidFill>
                  <a:schemeClr val="bg1"/>
                </a:solidFill>
              </a:rPr>
              <a:t>sebelum</a:t>
            </a:r>
            <a:r>
              <a:rPr lang="en-US" sz="3200" dirty="0" smtClean="0">
                <a:solidFill>
                  <a:schemeClr val="bg1"/>
                </a:solidFill>
              </a:rPr>
              <a:t> azan </a:t>
            </a:r>
            <a:r>
              <a:rPr lang="en-US" sz="3200" dirty="0" err="1" smtClean="0">
                <a:solidFill>
                  <a:schemeClr val="bg1"/>
                </a:solidFill>
              </a:rPr>
              <a:t>Isya</a:t>
            </a:r>
            <a:r>
              <a:rPr lang="en-US" sz="3200" dirty="0" smtClean="0">
                <a:solidFill>
                  <a:schemeClr val="bg1"/>
                </a:solidFill>
              </a:rPr>
              <a:t>’</a:t>
            </a:r>
            <a:endParaRPr lang="en-US" sz="3200" dirty="0">
              <a:solidFill>
                <a:schemeClr val="bg1"/>
              </a:solidFill>
            </a:endParaRPr>
          </a:p>
        </p:txBody>
      </p:sp>
      <p:sp>
        <p:nvSpPr>
          <p:cNvPr id="14" name="TextBox 13"/>
          <p:cNvSpPr txBox="1"/>
          <p:nvPr/>
        </p:nvSpPr>
        <p:spPr>
          <a:xfrm>
            <a:off x="4228624" y="4475499"/>
            <a:ext cx="7264400" cy="584775"/>
          </a:xfrm>
          <a:prstGeom prst="rect">
            <a:avLst/>
          </a:prstGeom>
          <a:noFill/>
        </p:spPr>
        <p:txBody>
          <a:bodyPr wrap="square" rtlCol="0">
            <a:spAutoFit/>
          </a:bodyPr>
          <a:lstStyle/>
          <a:p>
            <a:r>
              <a:rPr lang="en-US" sz="3200" dirty="0" err="1" smtClean="0">
                <a:solidFill>
                  <a:schemeClr val="bg1"/>
                </a:solidFill>
              </a:rPr>
              <a:t>Selepas</a:t>
            </a:r>
            <a:r>
              <a:rPr lang="en-US" sz="3200" dirty="0" smtClean="0">
                <a:solidFill>
                  <a:schemeClr val="bg1"/>
                </a:solidFill>
              </a:rPr>
              <a:t> </a:t>
            </a:r>
            <a:r>
              <a:rPr lang="en-US" sz="3200" dirty="0" err="1" smtClean="0">
                <a:solidFill>
                  <a:schemeClr val="bg1"/>
                </a:solidFill>
              </a:rPr>
              <a:t>solat</a:t>
            </a:r>
            <a:r>
              <a:rPr lang="en-US" sz="3200" dirty="0" smtClean="0">
                <a:solidFill>
                  <a:schemeClr val="bg1"/>
                </a:solidFill>
              </a:rPr>
              <a:t> </a:t>
            </a:r>
            <a:r>
              <a:rPr lang="en-US" sz="3200" dirty="0" err="1" smtClean="0">
                <a:solidFill>
                  <a:schemeClr val="bg1"/>
                </a:solidFill>
              </a:rPr>
              <a:t>Zuhur</a:t>
            </a:r>
            <a:endParaRPr lang="en-US" sz="3200" dirty="0">
              <a:solidFill>
                <a:schemeClr val="bg1"/>
              </a:solidFill>
            </a:endParaRPr>
          </a:p>
        </p:txBody>
      </p:sp>
    </p:spTree>
    <p:extLst>
      <p:ext uri="{BB962C8B-B14F-4D97-AF65-F5344CB8AC3E}">
        <p14:creationId xmlns:p14="http://schemas.microsoft.com/office/powerpoint/2010/main" val="3235015576"/>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93CA9E8-DFBA-4CCF-A6D9-238A8E84DD40}"/>
              </a:ext>
            </a:extLst>
          </p:cNvPr>
          <p:cNvSpPr>
            <a:spLocks noGrp="1"/>
          </p:cNvSpPr>
          <p:nvPr>
            <p:ph type="title"/>
          </p:nvPr>
        </p:nvSpPr>
        <p:spPr>
          <a:xfrm>
            <a:off x="1611628" y="669169"/>
            <a:ext cx="8907783" cy="468751"/>
          </a:xfrm>
        </p:spPr>
        <p:txBody>
          <a:bodyPr>
            <a:noAutofit/>
          </a:bodyPr>
          <a:lstStyle/>
          <a:p>
            <a:pPr algn="ctr"/>
            <a:r>
              <a:rPr lang="en-US" sz="4800" b="1" dirty="0" smtClean="0">
                <a:solidFill>
                  <a:schemeClr val="bg1"/>
                </a:solidFill>
              </a:rPr>
              <a:t>PELAKSANAAN MALAM  MUNAJAT</a:t>
            </a:r>
            <a:endParaRPr lang="en-US" sz="4800" b="1"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335" y="2775529"/>
            <a:ext cx="2219325" cy="2057400"/>
          </a:xfrm>
          <a:prstGeom prst="rect">
            <a:avLst/>
          </a:prstGeom>
        </p:spPr>
      </p:pic>
      <p:sp>
        <p:nvSpPr>
          <p:cNvPr id="10" name="Rectangle 9"/>
          <p:cNvSpPr/>
          <p:nvPr/>
        </p:nvSpPr>
        <p:spPr>
          <a:xfrm>
            <a:off x="1923196" y="4895103"/>
            <a:ext cx="2940485" cy="369332"/>
          </a:xfrm>
          <a:prstGeom prst="rect">
            <a:avLst/>
          </a:prstGeom>
        </p:spPr>
        <p:txBody>
          <a:bodyPr wrap="none">
            <a:spAutoFit/>
          </a:bodyPr>
          <a:lstStyle/>
          <a:p>
            <a:r>
              <a:rPr lang="ms-BN" dirty="0">
                <a:solidFill>
                  <a:schemeClr val="bg1"/>
                </a:solidFill>
                <a:latin typeface="Palatino Linotype" panose="02040502050505030304" pitchFamily="18" charset="0"/>
                <a:ea typeface="Calibri" panose="020F0502020204030204" pitchFamily="34" charset="0"/>
                <a:cs typeface="Arial" panose="020B0604020202020204" pitchFamily="34" charset="0"/>
                <a:hlinkClick r:id="rId3"/>
              </a:rPr>
              <a:t>http://tiny.cc/munajatkheu</a:t>
            </a:r>
            <a:r>
              <a:rPr lang="ms-BN"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endParaRPr lang="en-US" dirty="0">
              <a:solidFill>
                <a:schemeClr val="bg1"/>
              </a:solidFill>
            </a:endParaRPr>
          </a:p>
        </p:txBody>
      </p:sp>
      <p:sp>
        <p:nvSpPr>
          <p:cNvPr id="11" name="Rectangle 10"/>
          <p:cNvSpPr/>
          <p:nvPr/>
        </p:nvSpPr>
        <p:spPr>
          <a:xfrm>
            <a:off x="6705281" y="4618104"/>
            <a:ext cx="4277677" cy="923330"/>
          </a:xfrm>
          <a:prstGeom prst="rect">
            <a:avLst/>
          </a:prstGeom>
        </p:spPr>
        <p:txBody>
          <a:bodyPr wrap="square">
            <a:spAutoFit/>
          </a:bodyPr>
          <a:lstStyle/>
          <a:p>
            <a:pPr marL="571500" marR="0" indent="-342900" algn="just">
              <a:spcBef>
                <a:spcPts val="0"/>
              </a:spcBef>
              <a:spcAft>
                <a:spcPts val="0"/>
              </a:spcAft>
              <a:buFont typeface="Arial" panose="020B0604020202020204" pitchFamily="34" charset="0"/>
              <a:buChar char="•"/>
            </a:pPr>
            <a:endParaRPr lang="ms-BN"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hlinkClick r:id="rId4"/>
            </a:endParaRPr>
          </a:p>
          <a:p>
            <a:pPr marL="228600" marR="0" algn="just">
              <a:spcBef>
                <a:spcPts val="0"/>
              </a:spcBef>
              <a:spcAft>
                <a:spcPts val="0"/>
              </a:spcAft>
            </a:pPr>
            <a:r>
              <a:rPr lang="ms-BN"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hlinkClick r:id="rId4"/>
              </a:rPr>
              <a:t>http</a:t>
            </a:r>
            <a:r>
              <a:rPr lang="ms-BN" dirty="0">
                <a:solidFill>
                  <a:schemeClr val="bg1"/>
                </a:solidFill>
                <a:latin typeface="Palatino Linotype" panose="02040502050505030304" pitchFamily="18" charset="0"/>
                <a:ea typeface="Calibri" panose="020F0502020204030204" pitchFamily="34" charset="0"/>
                <a:cs typeface="Arial" panose="020B0604020202020204" pitchFamily="34" charset="0"/>
                <a:hlinkClick r:id="rId4"/>
              </a:rPr>
              <a:t>://www.facebook.com/pdi.kheu/</a:t>
            </a:r>
            <a:r>
              <a:rPr lang="ms-BN"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p>
          <a:p>
            <a:pPr marL="571500" marR="0" indent="-342900" algn="just">
              <a:spcBef>
                <a:spcPts val="0"/>
              </a:spcBef>
              <a:spcAft>
                <a:spcPts val="0"/>
              </a:spcAft>
              <a:buFont typeface="Arial" panose="020B0604020202020204" pitchFamily="34" charset="0"/>
              <a:buChar char="•"/>
            </a:pPr>
            <a:endParaRPr lang="ms-BN" dirty="0">
              <a:solidFill>
                <a:schemeClr val="bg1"/>
              </a:solidFill>
              <a:latin typeface="Palatino Linotype" panose="02040502050505030304" pitchFamily="18" charset="0"/>
              <a:ea typeface="Calibri" panose="020F0502020204030204" pitchFamily="34" charset="0"/>
              <a:cs typeface="Arial" panose="020B0604020202020204"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2558" y="2775529"/>
            <a:ext cx="2143125" cy="214312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3434" y="2740393"/>
            <a:ext cx="1657350" cy="276225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0563" y="1351769"/>
            <a:ext cx="1209911" cy="1209911"/>
          </a:xfrm>
          <a:prstGeom prst="rect">
            <a:avLst/>
          </a:prstGeom>
        </p:spPr>
      </p:pic>
    </p:spTree>
    <p:extLst>
      <p:ext uri="{BB962C8B-B14F-4D97-AF65-F5344CB8AC3E}">
        <p14:creationId xmlns:p14="http://schemas.microsoft.com/office/powerpoint/2010/main" val="2244229008"/>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58A8AF-3769-4B0F-95AA-98F04AB05C30}"/>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xmlns="" id="{A0408DD3-BCAB-4B4B-A3C6-646C7E170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61" y="174660"/>
            <a:ext cx="11733087" cy="6524091"/>
          </a:xfrm>
          <a:prstGeom prst="rect">
            <a:avLst/>
          </a:prstGeom>
        </p:spPr>
      </p:pic>
    </p:spTree>
    <p:extLst>
      <p:ext uri="{BB962C8B-B14F-4D97-AF65-F5344CB8AC3E}">
        <p14:creationId xmlns:p14="http://schemas.microsoft.com/office/powerpoint/2010/main" val="3643464087"/>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93CA9E8-DFBA-4CCF-A6D9-238A8E84DD40}"/>
              </a:ext>
            </a:extLst>
          </p:cNvPr>
          <p:cNvSpPr>
            <a:spLocks noGrp="1"/>
          </p:cNvSpPr>
          <p:nvPr>
            <p:ph type="title"/>
          </p:nvPr>
        </p:nvSpPr>
        <p:spPr>
          <a:xfrm>
            <a:off x="1611628" y="669169"/>
            <a:ext cx="8907783" cy="468751"/>
          </a:xfrm>
        </p:spPr>
        <p:txBody>
          <a:bodyPr>
            <a:noAutofit/>
          </a:bodyPr>
          <a:lstStyle/>
          <a:p>
            <a:pPr algn="ctr"/>
            <a:r>
              <a:rPr lang="en-US" sz="4800" b="1" dirty="0" smtClean="0">
                <a:solidFill>
                  <a:schemeClr val="bg1"/>
                </a:solidFill>
              </a:rPr>
              <a:t>PELAKSANAAN MALAM  MUNAJAT</a:t>
            </a:r>
            <a:endParaRPr lang="en-US" sz="4800" b="1" dirty="0">
              <a:solidFill>
                <a:schemeClr val="bg1"/>
              </a:solidFill>
            </a:endParaRPr>
          </a:p>
        </p:txBody>
      </p:sp>
      <p:sp>
        <p:nvSpPr>
          <p:cNvPr id="2" name="TextBox 1"/>
          <p:cNvSpPr txBox="1"/>
          <p:nvPr/>
        </p:nvSpPr>
        <p:spPr>
          <a:xfrm>
            <a:off x="4257040" y="1615440"/>
            <a:ext cx="3362960" cy="923330"/>
          </a:xfrm>
          <a:prstGeom prst="rect">
            <a:avLst/>
          </a:prstGeom>
          <a:noFill/>
        </p:spPr>
        <p:txBody>
          <a:bodyPr wrap="square" rtlCol="0">
            <a:spAutoFit/>
          </a:bodyPr>
          <a:lstStyle/>
          <a:p>
            <a:pPr algn="ctr"/>
            <a:r>
              <a:rPr lang="en-GB" sz="5400" dirty="0" err="1" smtClean="0">
                <a:solidFill>
                  <a:schemeClr val="bg1"/>
                </a:solidFill>
              </a:rPr>
              <a:t>Fizikal</a:t>
            </a:r>
            <a:endParaRPr lang="en-US" sz="540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188" y="2650132"/>
            <a:ext cx="3784327" cy="25213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040" y="3016290"/>
            <a:ext cx="3729628" cy="24818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920" y="2650132"/>
            <a:ext cx="3657600" cy="2267712"/>
          </a:xfrm>
          <a:prstGeom prst="rect">
            <a:avLst/>
          </a:prstGeom>
        </p:spPr>
      </p:pic>
    </p:spTree>
    <p:extLst>
      <p:ext uri="{BB962C8B-B14F-4D97-AF65-F5344CB8AC3E}">
        <p14:creationId xmlns:p14="http://schemas.microsoft.com/office/powerpoint/2010/main" val="1912956550"/>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7B14DD-E5C5-461E-AD61-EBAA74C8E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97" y="543025"/>
            <a:ext cx="5745701" cy="3915706"/>
          </a:xfrm>
          <a:prstGeom prst="rect">
            <a:avLst/>
          </a:prstGeom>
        </p:spPr>
      </p:pic>
      <p:pic>
        <p:nvPicPr>
          <p:cNvPr id="5" name="Picture 4">
            <a:extLst>
              <a:ext uri="{FF2B5EF4-FFF2-40B4-BE49-F238E27FC236}">
                <a16:creationId xmlns:a16="http://schemas.microsoft.com/office/drawing/2014/main" xmlns="" id="{4C1CC50E-8527-4384-847E-450A94BE4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340" y="1361440"/>
            <a:ext cx="5351169" cy="3898423"/>
          </a:xfrm>
          <a:prstGeom prst="rect">
            <a:avLst/>
          </a:prstGeom>
        </p:spPr>
      </p:pic>
    </p:spTree>
    <p:extLst>
      <p:ext uri="{BB962C8B-B14F-4D97-AF65-F5344CB8AC3E}">
        <p14:creationId xmlns:p14="http://schemas.microsoft.com/office/powerpoint/2010/main" val="687531266"/>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4DEEF1-B4AE-49A4-BE03-7620F8A80BE3}"/>
              </a:ext>
            </a:extLst>
          </p:cNvPr>
          <p:cNvSpPr>
            <a:spLocks noGrp="1"/>
          </p:cNvSpPr>
          <p:nvPr>
            <p:ph type="title"/>
          </p:nvPr>
        </p:nvSpPr>
        <p:spPr>
          <a:xfrm>
            <a:off x="360680" y="527685"/>
            <a:ext cx="10515600" cy="1325563"/>
          </a:xfrm>
        </p:spPr>
        <p:txBody>
          <a:bodyPr/>
          <a:lstStyle/>
          <a:p>
            <a:r>
              <a:rPr lang="en-US" b="1" dirty="0" err="1" smtClean="0">
                <a:solidFill>
                  <a:schemeClr val="bg1"/>
                </a:solidFill>
              </a:rPr>
              <a:t>Tema</a:t>
            </a:r>
            <a:r>
              <a:rPr lang="en-US" b="1" dirty="0">
                <a:solidFill>
                  <a:schemeClr val="bg1"/>
                </a:solidFill>
              </a:rPr>
              <a:t> </a:t>
            </a:r>
            <a:r>
              <a:rPr lang="en-US" b="1" dirty="0" err="1" smtClean="0">
                <a:solidFill>
                  <a:schemeClr val="bg1"/>
                </a:solidFill>
              </a:rPr>
              <a:t>Majlis</a:t>
            </a:r>
            <a:r>
              <a:rPr lang="en-US" b="1" dirty="0" smtClean="0">
                <a:solidFill>
                  <a:schemeClr val="bg1"/>
                </a:solidFill>
              </a:rPr>
              <a:t> </a:t>
            </a:r>
            <a:r>
              <a:rPr lang="en-US" b="1" dirty="0" err="1" smtClean="0">
                <a:solidFill>
                  <a:schemeClr val="bg1"/>
                </a:solidFill>
              </a:rPr>
              <a:t>Ilmu</a:t>
            </a:r>
            <a:r>
              <a:rPr lang="en-US" b="1" dirty="0" smtClean="0">
                <a:solidFill>
                  <a:schemeClr val="bg1"/>
                </a:solidFill>
              </a:rPr>
              <a:t> 2023:</a:t>
            </a:r>
            <a:endParaRPr lang="en-US" b="1" dirty="0">
              <a:solidFill>
                <a:schemeClr val="bg1"/>
              </a:solidFill>
            </a:endParaRPr>
          </a:p>
        </p:txBody>
      </p:sp>
      <p:sp>
        <p:nvSpPr>
          <p:cNvPr id="4" name="Rectangle 3"/>
          <p:cNvSpPr/>
          <p:nvPr/>
        </p:nvSpPr>
        <p:spPr>
          <a:xfrm>
            <a:off x="1224280" y="2340929"/>
            <a:ext cx="9652000" cy="1785104"/>
          </a:xfrm>
          <a:prstGeom prst="rect">
            <a:avLst/>
          </a:prstGeom>
        </p:spPr>
        <p:txBody>
          <a:bodyPr wrap="square">
            <a:spAutoFit/>
          </a:bodyPr>
          <a:lstStyle/>
          <a:p>
            <a:pPr algn="ctr"/>
            <a:r>
              <a:rPr lang="ar-SA" sz="6600" dirty="0" smtClean="0">
                <a:solidFill>
                  <a:schemeClr val="bg1"/>
                </a:solidFill>
              </a:rPr>
              <a:t>مناجاة سنݢارا دڠن توبة</a:t>
            </a:r>
            <a:endParaRPr lang="en-US" sz="6600" dirty="0" smtClean="0">
              <a:solidFill>
                <a:schemeClr val="bg1"/>
              </a:solidFill>
            </a:endParaRPr>
          </a:p>
          <a:p>
            <a:pPr algn="ctr"/>
            <a:r>
              <a:rPr lang="en-US" sz="4400" dirty="0" smtClean="0">
                <a:solidFill>
                  <a:schemeClr val="bg1"/>
                </a:solidFill>
              </a:rPr>
              <a:t>“MUNAJAT SENEGARA DENGAN TAUBAT”</a:t>
            </a:r>
            <a:endParaRPr lang="en-US" sz="4400" dirty="0">
              <a:solidFill>
                <a:schemeClr val="bg1"/>
              </a:solidFill>
            </a:endParaRPr>
          </a:p>
        </p:txBody>
      </p:sp>
    </p:spTree>
    <p:extLst>
      <p:ext uri="{BB962C8B-B14F-4D97-AF65-F5344CB8AC3E}">
        <p14:creationId xmlns:p14="http://schemas.microsoft.com/office/powerpoint/2010/main" val="3273642860"/>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7D91B1-302C-4597-BDE6-2C1C0C65573F}"/>
              </a:ext>
            </a:extLst>
          </p:cNvPr>
          <p:cNvSpPr>
            <a:spLocks noGrp="1"/>
          </p:cNvSpPr>
          <p:nvPr>
            <p:ph type="title"/>
          </p:nvPr>
        </p:nvSpPr>
        <p:spPr>
          <a:xfrm>
            <a:off x="838200" y="-164075"/>
            <a:ext cx="10515600" cy="1325563"/>
          </a:xfrm>
        </p:spPr>
        <p:txBody>
          <a:bodyPr>
            <a:normAutofit/>
          </a:bodyPr>
          <a:lstStyle/>
          <a:p>
            <a:r>
              <a:rPr lang="en-US" sz="3200" b="1" dirty="0" err="1">
                <a:solidFill>
                  <a:schemeClr val="bg1"/>
                </a:solidFill>
              </a:rPr>
              <a:t>Penglibatan</a:t>
            </a:r>
            <a:r>
              <a:rPr lang="en-US" sz="3200" b="1" dirty="0">
                <a:solidFill>
                  <a:schemeClr val="bg1"/>
                </a:solidFill>
              </a:rPr>
              <a:t> dan </a:t>
            </a:r>
            <a:r>
              <a:rPr lang="en-US" sz="3200" b="1" dirty="0" err="1">
                <a:solidFill>
                  <a:schemeClr val="bg1"/>
                </a:solidFill>
              </a:rPr>
              <a:t>Penyertaan</a:t>
            </a:r>
            <a:r>
              <a:rPr lang="en-US" sz="3200" b="1" dirty="0">
                <a:solidFill>
                  <a:schemeClr val="bg1"/>
                </a:solidFill>
              </a:rPr>
              <a:t> </a:t>
            </a:r>
            <a:r>
              <a:rPr lang="en-US" sz="3200" b="1" dirty="0" smtClean="0">
                <a:solidFill>
                  <a:schemeClr val="bg1"/>
                </a:solidFill>
              </a:rPr>
              <a:t>Malam </a:t>
            </a:r>
            <a:r>
              <a:rPr lang="en-US" sz="3200" b="1" dirty="0" err="1">
                <a:solidFill>
                  <a:schemeClr val="bg1"/>
                </a:solidFill>
              </a:rPr>
              <a:t>Munajat</a:t>
            </a:r>
            <a:r>
              <a:rPr lang="en-US" sz="3200" b="1" dirty="0">
                <a:solidFill>
                  <a:schemeClr val="bg1"/>
                </a:solidFill>
              </a:rPr>
              <a:t>:</a:t>
            </a:r>
          </a:p>
        </p:txBody>
      </p:sp>
      <p:sp>
        <p:nvSpPr>
          <p:cNvPr id="3" name="TextBox 2">
            <a:extLst>
              <a:ext uri="{FF2B5EF4-FFF2-40B4-BE49-F238E27FC236}">
                <a16:creationId xmlns:a16="http://schemas.microsoft.com/office/drawing/2014/main" xmlns="" id="{D181D8C5-CE2C-40F5-8157-6314A973E5D6}"/>
              </a:ext>
            </a:extLst>
          </p:cNvPr>
          <p:cNvSpPr txBox="1"/>
          <p:nvPr/>
        </p:nvSpPr>
        <p:spPr>
          <a:xfrm>
            <a:off x="1361440" y="920206"/>
            <a:ext cx="9469120"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Agency FB" panose="020B0503020202020204" pitchFamily="34" charset="0"/>
              </a:rPr>
              <a:t>Kementerian-</a:t>
            </a:r>
            <a:r>
              <a:rPr lang="en-US" sz="2000" dirty="0" err="1">
                <a:solidFill>
                  <a:schemeClr val="bg1"/>
                </a:solidFill>
                <a:latin typeface="Agency FB" panose="020B0503020202020204" pitchFamily="34" charset="0"/>
              </a:rPr>
              <a:t>kementerian</a:t>
            </a:r>
            <a:endParaRPr lang="en-US" sz="2000" dirty="0">
              <a:solidFill>
                <a:schemeClr val="bg1"/>
              </a:solidFill>
              <a:latin typeface="Agency FB" panose="020B0503020202020204" pitchFamily="34" charset="0"/>
            </a:endParaRPr>
          </a:p>
          <a:p>
            <a:pPr marL="285750" indent="-285750">
              <a:buFont typeface="Arial" panose="020B0604020202020204" pitchFamily="34" charset="0"/>
              <a:buChar char="•"/>
            </a:pPr>
            <a:r>
              <a:rPr lang="en-US" sz="2000" dirty="0">
                <a:solidFill>
                  <a:schemeClr val="bg1"/>
                </a:solidFill>
                <a:latin typeface="Agency FB" panose="020B0503020202020204" pitchFamily="34" charset="0"/>
              </a:rPr>
              <a:t>Ahli-Ahli Majlis </a:t>
            </a:r>
            <a:r>
              <a:rPr lang="en-US" sz="2000" dirty="0" err="1">
                <a:solidFill>
                  <a:schemeClr val="bg1"/>
                </a:solidFill>
                <a:latin typeface="Agency FB" panose="020B0503020202020204" pitchFamily="34" charset="0"/>
              </a:rPr>
              <a:t>Mesyuarat</a:t>
            </a:r>
            <a:r>
              <a:rPr lang="en-US" sz="2000" dirty="0">
                <a:solidFill>
                  <a:schemeClr val="bg1"/>
                </a:solidFill>
                <a:latin typeface="Agency FB" panose="020B0503020202020204" pitchFamily="34" charset="0"/>
              </a:rPr>
              <a:t> Negara</a:t>
            </a:r>
          </a:p>
          <a:p>
            <a:pPr marL="285750" indent="-285750">
              <a:buFont typeface="Arial" panose="020B0604020202020204" pitchFamily="34" charset="0"/>
              <a:buChar char="•"/>
            </a:pPr>
            <a:r>
              <a:rPr lang="en-US" sz="2000" dirty="0" err="1">
                <a:solidFill>
                  <a:schemeClr val="bg1"/>
                </a:solidFill>
                <a:latin typeface="Agency FB" panose="020B0503020202020204" pitchFamily="34" charset="0"/>
              </a:rPr>
              <a:t>Institusi-Institusi</a:t>
            </a:r>
            <a:r>
              <a:rPr lang="en-US" sz="2000" dirty="0">
                <a:solidFill>
                  <a:schemeClr val="bg1"/>
                </a:solidFill>
                <a:latin typeface="Agency FB" panose="020B0503020202020204" pitchFamily="34" charset="0"/>
              </a:rPr>
              <a:t> </a:t>
            </a:r>
            <a:r>
              <a:rPr lang="en-US" sz="2000" dirty="0" err="1" smtClean="0">
                <a:solidFill>
                  <a:schemeClr val="bg1"/>
                </a:solidFill>
                <a:latin typeface="Agency FB" panose="020B0503020202020204" pitchFamily="34" charset="0"/>
              </a:rPr>
              <a:t>Pengajian</a:t>
            </a:r>
            <a:r>
              <a:rPr lang="en-US" sz="2000" dirty="0" smtClean="0">
                <a:solidFill>
                  <a:schemeClr val="bg1"/>
                </a:solidFill>
                <a:latin typeface="Agency FB" panose="020B0503020202020204" pitchFamily="34" charset="0"/>
              </a:rPr>
              <a:t> </a:t>
            </a:r>
            <a:r>
              <a:rPr lang="en-US" sz="2000" dirty="0" err="1" smtClean="0">
                <a:solidFill>
                  <a:schemeClr val="bg1"/>
                </a:solidFill>
                <a:latin typeface="Agency FB" panose="020B0503020202020204" pitchFamily="34" charset="0"/>
              </a:rPr>
              <a:t>Tinggi</a:t>
            </a:r>
            <a:endParaRPr lang="en-US" sz="2000" dirty="0">
              <a:solidFill>
                <a:schemeClr val="bg1"/>
              </a:solidFill>
              <a:latin typeface="Agency FB" panose="020B0503020202020204" pitchFamily="34" charset="0"/>
            </a:endParaRPr>
          </a:p>
          <a:p>
            <a:pPr marL="285750" indent="-285750">
              <a:buFont typeface="Arial" panose="020B0604020202020204" pitchFamily="34" charset="0"/>
              <a:buChar char="•"/>
            </a:pPr>
            <a:r>
              <a:rPr lang="en-US" sz="2000" dirty="0" err="1">
                <a:solidFill>
                  <a:schemeClr val="bg1"/>
                </a:solidFill>
                <a:latin typeface="Agency FB" panose="020B0503020202020204" pitchFamily="34" charset="0"/>
              </a:rPr>
              <a:t>Sekolah-sekolah</a:t>
            </a:r>
            <a:endParaRPr lang="en-US" sz="2000" dirty="0">
              <a:solidFill>
                <a:schemeClr val="bg1"/>
              </a:solidFill>
              <a:latin typeface="Agency FB" panose="020B0503020202020204" pitchFamily="34" charset="0"/>
            </a:endParaRPr>
          </a:p>
          <a:p>
            <a:pPr marL="285750" indent="-285750">
              <a:buFont typeface="Arial" panose="020B0604020202020204" pitchFamily="34" charset="0"/>
              <a:buChar char="•"/>
            </a:pPr>
            <a:r>
              <a:rPr lang="en-US" sz="2000" dirty="0" err="1">
                <a:solidFill>
                  <a:schemeClr val="bg1"/>
                </a:solidFill>
                <a:latin typeface="Agency FB" panose="020B0503020202020204" pitchFamily="34" charset="0"/>
              </a:rPr>
              <a:t>Persatuan-persatuan</a:t>
            </a:r>
            <a:endParaRPr lang="en-US" sz="2000" dirty="0">
              <a:solidFill>
                <a:schemeClr val="bg1"/>
              </a:solidFill>
              <a:latin typeface="Agency FB" panose="020B0503020202020204" pitchFamily="34" charset="0"/>
            </a:endParaRPr>
          </a:p>
          <a:p>
            <a:pPr marL="285750" indent="-285750">
              <a:buFont typeface="Arial" panose="020B0604020202020204" pitchFamily="34" charset="0"/>
              <a:buChar char="•"/>
            </a:pPr>
            <a:r>
              <a:rPr lang="en-US" sz="2000" dirty="0">
                <a:solidFill>
                  <a:schemeClr val="bg1"/>
                </a:solidFill>
                <a:latin typeface="Agency FB" panose="020B0503020202020204" pitchFamily="34" charset="0"/>
              </a:rPr>
              <a:t>Para Belia</a:t>
            </a:r>
          </a:p>
          <a:p>
            <a:pPr marL="285750" indent="-285750">
              <a:buFont typeface="Arial" panose="020B0604020202020204" pitchFamily="34" charset="0"/>
              <a:buChar char="•"/>
            </a:pPr>
            <a:r>
              <a:rPr lang="en-US" sz="2000" dirty="0">
                <a:solidFill>
                  <a:schemeClr val="bg1"/>
                </a:solidFill>
                <a:latin typeface="Agency FB" panose="020B0503020202020204" pitchFamily="34" charset="0"/>
              </a:rPr>
              <a:t>Penghulu-penghulu</a:t>
            </a:r>
          </a:p>
          <a:p>
            <a:pPr marL="285750" indent="-285750">
              <a:buFont typeface="Arial" panose="020B0604020202020204" pitchFamily="34" charset="0"/>
              <a:buChar char="•"/>
            </a:pPr>
            <a:r>
              <a:rPr lang="en-US" sz="2000" dirty="0" err="1">
                <a:solidFill>
                  <a:schemeClr val="bg1"/>
                </a:solidFill>
                <a:latin typeface="Agency FB" panose="020B0503020202020204" pitchFamily="34" charset="0"/>
              </a:rPr>
              <a:t>Ketua-ketua</a:t>
            </a:r>
            <a:r>
              <a:rPr lang="en-US" sz="2000" dirty="0">
                <a:solidFill>
                  <a:schemeClr val="bg1"/>
                </a:solidFill>
                <a:latin typeface="Agency FB" panose="020B0503020202020204" pitchFamily="34" charset="0"/>
              </a:rPr>
              <a:t> Kampung</a:t>
            </a:r>
          </a:p>
          <a:p>
            <a:pPr marL="285750" indent="-285750">
              <a:buFont typeface="Arial" panose="020B0604020202020204" pitchFamily="34" charset="0"/>
              <a:buChar char="•"/>
            </a:pPr>
            <a:r>
              <a:rPr lang="en-US" sz="2000" dirty="0">
                <a:solidFill>
                  <a:schemeClr val="bg1"/>
                </a:solidFill>
                <a:latin typeface="Agency FB" panose="020B0503020202020204" pitchFamily="34" charset="0"/>
              </a:rPr>
              <a:t>Majlis </a:t>
            </a:r>
            <a:r>
              <a:rPr lang="en-US" sz="2000" dirty="0" err="1">
                <a:solidFill>
                  <a:schemeClr val="bg1"/>
                </a:solidFill>
                <a:latin typeface="Agency FB" panose="020B0503020202020204" pitchFamily="34" charset="0"/>
              </a:rPr>
              <a:t>Perundingan</a:t>
            </a:r>
            <a:r>
              <a:rPr lang="en-US" sz="2000" dirty="0">
                <a:solidFill>
                  <a:schemeClr val="bg1"/>
                </a:solidFill>
                <a:latin typeface="Agency FB" panose="020B0503020202020204" pitchFamily="34" charset="0"/>
              </a:rPr>
              <a:t> Kampung</a:t>
            </a:r>
          </a:p>
          <a:p>
            <a:pPr marL="285750" indent="-285750">
              <a:buFont typeface="Arial" panose="020B0604020202020204" pitchFamily="34" charset="0"/>
              <a:buChar char="•"/>
            </a:pPr>
            <a:r>
              <a:rPr lang="en-US" sz="2000" dirty="0">
                <a:solidFill>
                  <a:schemeClr val="bg1"/>
                </a:solidFill>
                <a:latin typeface="Agency FB" panose="020B0503020202020204" pitchFamily="34" charset="0"/>
              </a:rPr>
              <a:t>Majlis Wanita</a:t>
            </a:r>
          </a:p>
          <a:p>
            <a:pPr marL="285750" indent="-285750">
              <a:buFont typeface="Arial" panose="020B0604020202020204" pitchFamily="34" charset="0"/>
              <a:buChar char="•"/>
            </a:pPr>
            <a:r>
              <a:rPr lang="en-US" sz="2000" dirty="0" err="1" smtClean="0">
                <a:solidFill>
                  <a:schemeClr val="bg1"/>
                </a:solidFill>
                <a:latin typeface="Agency FB" panose="020B0503020202020204" pitchFamily="34" charset="0"/>
              </a:rPr>
              <a:t>Muslimah</a:t>
            </a:r>
            <a:r>
              <a:rPr lang="en-US" sz="2000" dirty="0">
                <a:solidFill>
                  <a:schemeClr val="bg1"/>
                </a:solidFill>
                <a:latin typeface="Agency FB" panose="020B0503020202020204" pitchFamily="34" charset="0"/>
              </a:rPr>
              <a:t> </a:t>
            </a:r>
            <a:r>
              <a:rPr lang="en-US" sz="2000" dirty="0" smtClean="0">
                <a:solidFill>
                  <a:schemeClr val="bg1"/>
                </a:solidFill>
                <a:latin typeface="Agency FB" panose="020B0503020202020204" pitchFamily="34" charset="0"/>
              </a:rPr>
              <a:t>Masjid</a:t>
            </a:r>
            <a:endParaRPr lang="en-US" sz="2000" dirty="0">
              <a:solidFill>
                <a:schemeClr val="bg1"/>
              </a:solidFill>
              <a:latin typeface="Agency FB" panose="020B0503020202020204" pitchFamily="34" charset="0"/>
            </a:endParaRPr>
          </a:p>
          <a:p>
            <a:pPr marL="285750" indent="-285750">
              <a:buFont typeface="Arial" panose="020B0604020202020204" pitchFamily="34" charset="0"/>
              <a:buChar char="•"/>
            </a:pPr>
            <a:r>
              <a:rPr lang="ms-BN" sz="2000" dirty="0">
                <a:solidFill>
                  <a:schemeClr val="bg1"/>
                </a:solidFill>
                <a:latin typeface="Agency FB" panose="020B0503020202020204" pitchFamily="34" charset="0"/>
                <a:ea typeface="Calibri" panose="020F0502020204030204" pitchFamily="34" charset="0"/>
                <a:cs typeface="Arial" panose="020B0604020202020204" pitchFamily="34" charset="0"/>
              </a:rPr>
              <a:t>Penuntut-penuntut dan pegawai-pegawai kerajaan yang bertugas dan menetap di luar negara. </a:t>
            </a:r>
            <a:endParaRPr lang="en-US" sz="2000" dirty="0">
              <a:solidFill>
                <a:schemeClr val="bg1"/>
              </a:solidFill>
              <a:latin typeface="Agency FB" panose="020B0503020202020204" pitchFamily="34" charset="0"/>
            </a:endParaRPr>
          </a:p>
        </p:txBody>
      </p:sp>
      <p:sp>
        <p:nvSpPr>
          <p:cNvPr id="6" name="TextBox 5">
            <a:extLst>
              <a:ext uri="{FF2B5EF4-FFF2-40B4-BE49-F238E27FC236}">
                <a16:creationId xmlns:a16="http://schemas.microsoft.com/office/drawing/2014/main" xmlns="" id="{45EFE994-A950-424B-B0CC-3C18F2792ECF}"/>
              </a:ext>
            </a:extLst>
          </p:cNvPr>
          <p:cNvSpPr txBox="1"/>
          <p:nvPr/>
        </p:nvSpPr>
        <p:spPr>
          <a:xfrm>
            <a:off x="1767840" y="4705858"/>
            <a:ext cx="9062720" cy="830997"/>
          </a:xfrm>
          <a:prstGeom prst="rect">
            <a:avLst/>
          </a:prstGeom>
          <a:noFill/>
        </p:spPr>
        <p:txBody>
          <a:bodyPr wrap="square" rtlCol="0">
            <a:spAutoFit/>
          </a:bodyPr>
          <a:lstStyle/>
          <a:p>
            <a:pPr algn="ctr"/>
            <a:r>
              <a:rPr lang="en-US" sz="2400" b="1" dirty="0">
                <a:solidFill>
                  <a:schemeClr val="bg1"/>
                </a:solidFill>
              </a:rPr>
              <a:t>Orang </a:t>
            </a:r>
            <a:r>
              <a:rPr lang="en-US" sz="2400" b="1" dirty="0" err="1">
                <a:solidFill>
                  <a:schemeClr val="bg1"/>
                </a:solidFill>
              </a:rPr>
              <a:t>ramai</a:t>
            </a:r>
            <a:r>
              <a:rPr lang="en-US" sz="2400" b="1" dirty="0">
                <a:solidFill>
                  <a:schemeClr val="bg1"/>
                </a:solidFill>
              </a:rPr>
              <a:t> juga </a:t>
            </a:r>
            <a:r>
              <a:rPr lang="en-US" sz="2400" b="1" dirty="0" err="1">
                <a:solidFill>
                  <a:schemeClr val="bg1"/>
                </a:solidFill>
              </a:rPr>
              <a:t>dialu-alukan</a:t>
            </a:r>
            <a:r>
              <a:rPr lang="en-US" sz="2400" b="1" dirty="0">
                <a:solidFill>
                  <a:schemeClr val="bg1"/>
                </a:solidFill>
              </a:rPr>
              <a:t> </a:t>
            </a:r>
            <a:r>
              <a:rPr lang="en-US" sz="2400" b="1" dirty="0" err="1">
                <a:solidFill>
                  <a:schemeClr val="bg1"/>
                </a:solidFill>
              </a:rPr>
              <a:t>mengikuti</a:t>
            </a:r>
            <a:r>
              <a:rPr lang="en-US" sz="2400" b="1" dirty="0">
                <a:solidFill>
                  <a:schemeClr val="bg1"/>
                </a:solidFill>
              </a:rPr>
              <a:t> Program Malam </a:t>
            </a:r>
            <a:r>
              <a:rPr lang="en-US" sz="2400" b="1" dirty="0" err="1">
                <a:solidFill>
                  <a:schemeClr val="bg1"/>
                </a:solidFill>
              </a:rPr>
              <a:t>Munajat</a:t>
            </a:r>
            <a:r>
              <a:rPr lang="en-US" sz="2400" b="1" dirty="0">
                <a:solidFill>
                  <a:schemeClr val="bg1"/>
                </a:solidFill>
              </a:rPr>
              <a:t> </a:t>
            </a:r>
            <a:r>
              <a:rPr lang="en-US" sz="2400" b="1" dirty="0" err="1">
                <a:solidFill>
                  <a:schemeClr val="bg1"/>
                </a:solidFill>
              </a:rPr>
              <a:t>secara</a:t>
            </a:r>
            <a:r>
              <a:rPr lang="en-US" sz="2400" b="1" dirty="0">
                <a:solidFill>
                  <a:schemeClr val="bg1"/>
                </a:solidFill>
              </a:rPr>
              <a:t> </a:t>
            </a:r>
            <a:r>
              <a:rPr lang="en-US" sz="2400" b="1" dirty="0" err="1">
                <a:solidFill>
                  <a:schemeClr val="bg1"/>
                </a:solidFill>
              </a:rPr>
              <a:t>maya</a:t>
            </a:r>
            <a:r>
              <a:rPr lang="en-US" sz="2400" b="1" dirty="0">
                <a:solidFill>
                  <a:schemeClr val="bg1"/>
                </a:solidFill>
              </a:rPr>
              <a:t>.</a:t>
            </a:r>
          </a:p>
        </p:txBody>
      </p:sp>
    </p:spTree>
    <p:extLst>
      <p:ext uri="{BB962C8B-B14F-4D97-AF65-F5344CB8AC3E}">
        <p14:creationId xmlns:p14="http://schemas.microsoft.com/office/powerpoint/2010/main" val="2984473585"/>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E29FF-818E-4082-ADAC-83BBB2A73B83}"/>
              </a:ext>
            </a:extLst>
          </p:cNvPr>
          <p:cNvSpPr>
            <a:spLocks noGrp="1"/>
          </p:cNvSpPr>
          <p:nvPr>
            <p:ph type="title"/>
          </p:nvPr>
        </p:nvSpPr>
        <p:spPr>
          <a:xfrm>
            <a:off x="838200" y="130154"/>
            <a:ext cx="10515600" cy="1325563"/>
          </a:xfrm>
        </p:spPr>
        <p:txBody>
          <a:bodyPr/>
          <a:lstStyle/>
          <a:p>
            <a:pPr algn="ctr"/>
            <a:r>
              <a:rPr lang="en-US" b="1" dirty="0" err="1" smtClean="0">
                <a:solidFill>
                  <a:schemeClr val="bg1"/>
                </a:solidFill>
              </a:rPr>
              <a:t>Pengisian</a:t>
            </a:r>
            <a:r>
              <a:rPr lang="en-US" b="1" dirty="0" smtClean="0">
                <a:solidFill>
                  <a:schemeClr val="bg1"/>
                </a:solidFill>
              </a:rPr>
              <a:t> </a:t>
            </a:r>
            <a:r>
              <a:rPr lang="en-US" b="1" dirty="0">
                <a:solidFill>
                  <a:schemeClr val="bg1"/>
                </a:solidFill>
              </a:rPr>
              <a:t>Malam </a:t>
            </a:r>
            <a:r>
              <a:rPr lang="en-US" b="1" dirty="0" err="1">
                <a:solidFill>
                  <a:schemeClr val="bg1"/>
                </a:solidFill>
              </a:rPr>
              <a:t>Munajat</a:t>
            </a:r>
            <a:endParaRPr lang="en-US" b="1" dirty="0">
              <a:solidFill>
                <a:schemeClr val="bg1"/>
              </a:solidFill>
            </a:endParaRPr>
          </a:p>
        </p:txBody>
      </p:sp>
      <p:sp>
        <p:nvSpPr>
          <p:cNvPr id="3" name="TextBox 2">
            <a:extLst>
              <a:ext uri="{FF2B5EF4-FFF2-40B4-BE49-F238E27FC236}">
                <a16:creationId xmlns:a16="http://schemas.microsoft.com/office/drawing/2014/main" xmlns="" id="{41F0B01F-9A23-4CA3-9D99-74B40D946D03}"/>
              </a:ext>
            </a:extLst>
          </p:cNvPr>
          <p:cNvSpPr txBox="1"/>
          <p:nvPr/>
        </p:nvSpPr>
        <p:spPr>
          <a:xfrm>
            <a:off x="1137920" y="1351508"/>
            <a:ext cx="991616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solidFill>
                  <a:schemeClr val="bg1"/>
                </a:solidFill>
              </a:rPr>
              <a:t>Bacaan</a:t>
            </a:r>
            <a:r>
              <a:rPr lang="en-US" sz="2400" dirty="0">
                <a:solidFill>
                  <a:schemeClr val="bg1"/>
                </a:solidFill>
              </a:rPr>
              <a:t> </a:t>
            </a:r>
            <a:r>
              <a:rPr lang="en-US" sz="2400" dirty="0" err="1">
                <a:solidFill>
                  <a:schemeClr val="bg1"/>
                </a:solidFill>
              </a:rPr>
              <a:t>Sayyidul</a:t>
            </a:r>
            <a:r>
              <a:rPr lang="en-US" sz="2400" dirty="0">
                <a:solidFill>
                  <a:schemeClr val="bg1"/>
                </a:solidFill>
              </a:rPr>
              <a:t> </a:t>
            </a:r>
            <a:r>
              <a:rPr lang="en-US" sz="2400" dirty="0" err="1">
                <a:solidFill>
                  <a:schemeClr val="bg1"/>
                </a:solidFill>
              </a:rPr>
              <a:t>Istighfar</a:t>
            </a: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Surah Al-</a:t>
            </a:r>
            <a:r>
              <a:rPr lang="en-US" sz="2400" dirty="0" err="1">
                <a:solidFill>
                  <a:schemeClr val="bg1"/>
                </a:solidFill>
              </a:rPr>
              <a:t>Fatihah</a:t>
            </a: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Surah-surah </a:t>
            </a:r>
            <a:r>
              <a:rPr lang="en-US" sz="2400" dirty="0" err="1">
                <a:solidFill>
                  <a:schemeClr val="bg1"/>
                </a:solidFill>
              </a:rPr>
              <a:t>pilihan</a:t>
            </a:r>
            <a:r>
              <a:rPr lang="en-US" sz="2400" dirty="0">
                <a:solidFill>
                  <a:schemeClr val="bg1"/>
                </a:solidFill>
              </a:rPr>
              <a:t> </a:t>
            </a:r>
            <a:r>
              <a:rPr lang="en-US" sz="2400" dirty="0" smtClean="0">
                <a:solidFill>
                  <a:schemeClr val="bg1"/>
                </a:solidFill>
              </a:rPr>
              <a:t>(</a:t>
            </a:r>
            <a:r>
              <a:rPr lang="en-US" sz="2400" dirty="0" err="1" smtClean="0">
                <a:solidFill>
                  <a:schemeClr val="bg1"/>
                </a:solidFill>
              </a:rPr>
              <a:t>Yasin</a:t>
            </a:r>
            <a:r>
              <a:rPr lang="en-US" sz="2400" dirty="0">
                <a:solidFill>
                  <a:schemeClr val="bg1"/>
                </a:solidFill>
              </a:rPr>
              <a:t>, al-</a:t>
            </a:r>
            <a:r>
              <a:rPr lang="en-US" sz="2400" dirty="0" err="1">
                <a:solidFill>
                  <a:schemeClr val="bg1"/>
                </a:solidFill>
              </a:rPr>
              <a:t>Mulk</a:t>
            </a:r>
            <a:r>
              <a:rPr lang="en-US" sz="2400" dirty="0">
                <a:solidFill>
                  <a:schemeClr val="bg1"/>
                </a:solidFill>
              </a:rPr>
              <a:t>, </a:t>
            </a:r>
            <a:r>
              <a:rPr lang="en-US" sz="2400" dirty="0" smtClean="0">
                <a:solidFill>
                  <a:schemeClr val="bg1"/>
                </a:solidFill>
              </a:rPr>
              <a:t>al-</a:t>
            </a:r>
            <a:r>
              <a:rPr lang="en-US" sz="2400" dirty="0" err="1" smtClean="0">
                <a:solidFill>
                  <a:schemeClr val="bg1"/>
                </a:solidFill>
              </a:rPr>
              <a:t>Waqi’ah</a:t>
            </a:r>
            <a:r>
              <a:rPr lang="en-US" sz="2400" dirty="0" smtClean="0">
                <a:solidFill>
                  <a:schemeClr val="bg1"/>
                </a:solidFill>
              </a:rPr>
              <a:t>, </a:t>
            </a:r>
            <a:r>
              <a:rPr lang="en-US" sz="2400" dirty="0" err="1" smtClean="0">
                <a:solidFill>
                  <a:schemeClr val="bg1"/>
                </a:solidFill>
              </a:rPr>
              <a:t>ar</a:t>
            </a:r>
            <a:r>
              <a:rPr lang="en-US" sz="2400" dirty="0" smtClean="0">
                <a:solidFill>
                  <a:schemeClr val="bg1"/>
                </a:solidFill>
              </a:rPr>
              <a:t>-Rahman, ad-</a:t>
            </a:r>
            <a:r>
              <a:rPr lang="en-US" sz="2400" dirty="0" err="1" smtClean="0">
                <a:solidFill>
                  <a:schemeClr val="bg1"/>
                </a:solidFill>
              </a:rPr>
              <a:t>Dukhan</a:t>
            </a:r>
            <a:r>
              <a:rPr lang="en-US" sz="2400" dirty="0" smtClean="0">
                <a:solidFill>
                  <a:schemeClr val="bg1"/>
                </a:solidFill>
              </a:rPr>
              <a:t>)</a:t>
            </a:r>
            <a:endParaRPr lang="en-US" sz="2400" dirty="0">
              <a:solidFill>
                <a:schemeClr val="bg1"/>
              </a:solidFill>
            </a:endParaRPr>
          </a:p>
          <a:p>
            <a:pPr marL="285750" indent="-285750">
              <a:buFont typeface="Arial" panose="020B0604020202020204" pitchFamily="34" charset="0"/>
              <a:buChar char="•"/>
            </a:pPr>
            <a:r>
              <a:rPr lang="en-US" sz="2400" dirty="0" err="1">
                <a:solidFill>
                  <a:schemeClr val="bg1"/>
                </a:solidFill>
              </a:rPr>
              <a:t>Ratib</a:t>
            </a:r>
            <a:r>
              <a:rPr lang="en-US" sz="2400" dirty="0">
                <a:solidFill>
                  <a:schemeClr val="bg1"/>
                </a:solidFill>
              </a:rPr>
              <a:t> Al-</a:t>
            </a:r>
            <a:r>
              <a:rPr lang="en-US" sz="2400" dirty="0" err="1">
                <a:solidFill>
                  <a:schemeClr val="bg1"/>
                </a:solidFill>
              </a:rPr>
              <a:t>Aththas</a:t>
            </a:r>
            <a:endParaRPr lang="en-US" sz="2400" dirty="0">
              <a:solidFill>
                <a:schemeClr val="bg1"/>
              </a:solidFill>
            </a:endParaRPr>
          </a:p>
          <a:p>
            <a:pPr marL="285750" indent="-285750">
              <a:buFont typeface="Arial" panose="020B0604020202020204" pitchFamily="34" charset="0"/>
              <a:buChar char="•"/>
            </a:pPr>
            <a:r>
              <a:rPr lang="en-US" sz="2400" dirty="0" err="1">
                <a:solidFill>
                  <a:schemeClr val="bg1"/>
                </a:solidFill>
              </a:rPr>
              <a:t>Doa</a:t>
            </a:r>
            <a:r>
              <a:rPr lang="en-US" sz="2400" dirty="0">
                <a:solidFill>
                  <a:schemeClr val="bg1"/>
                </a:solidFill>
              </a:rPr>
              <a:t> </a:t>
            </a:r>
            <a:r>
              <a:rPr lang="en-US" sz="2400" dirty="0" err="1">
                <a:solidFill>
                  <a:schemeClr val="bg1"/>
                </a:solidFill>
              </a:rPr>
              <a:t>Kanzul</a:t>
            </a:r>
            <a:r>
              <a:rPr lang="en-US" sz="2400" dirty="0">
                <a:solidFill>
                  <a:schemeClr val="bg1"/>
                </a:solidFill>
              </a:rPr>
              <a:t> ‘</a:t>
            </a:r>
            <a:r>
              <a:rPr lang="en-US" sz="2400" dirty="0" err="1">
                <a:solidFill>
                  <a:schemeClr val="bg1"/>
                </a:solidFill>
              </a:rPr>
              <a:t>Arsy</a:t>
            </a:r>
            <a:endParaRPr lang="en-US" sz="2400" dirty="0">
              <a:solidFill>
                <a:schemeClr val="bg1"/>
              </a:solidFill>
            </a:endParaRPr>
          </a:p>
          <a:p>
            <a:pPr marL="285750" indent="-285750">
              <a:buFont typeface="Arial" panose="020B0604020202020204" pitchFamily="34" charset="0"/>
              <a:buChar char="•"/>
            </a:pPr>
            <a:r>
              <a:rPr lang="en-US" sz="2400" dirty="0" err="1">
                <a:solidFill>
                  <a:schemeClr val="bg1"/>
                </a:solidFill>
              </a:rPr>
              <a:t>Bacaan</a:t>
            </a:r>
            <a:r>
              <a:rPr lang="en-US" sz="2400" dirty="0">
                <a:solidFill>
                  <a:schemeClr val="bg1"/>
                </a:solidFill>
              </a:rPr>
              <a:t> </a:t>
            </a:r>
            <a:r>
              <a:rPr lang="en-US" sz="2400" dirty="0" err="1">
                <a:solidFill>
                  <a:schemeClr val="bg1"/>
                </a:solidFill>
              </a:rPr>
              <a:t>Doa</a:t>
            </a:r>
            <a:r>
              <a:rPr lang="en-US" sz="2400" dirty="0">
                <a:solidFill>
                  <a:schemeClr val="bg1"/>
                </a:solidFill>
              </a:rPr>
              <a:t> </a:t>
            </a:r>
            <a:r>
              <a:rPr lang="en-US" sz="2400" dirty="0" err="1">
                <a:solidFill>
                  <a:schemeClr val="bg1"/>
                </a:solidFill>
              </a:rPr>
              <a:t>Munajat</a:t>
            </a:r>
            <a:endParaRPr lang="en-US" sz="2400" dirty="0">
              <a:solidFill>
                <a:schemeClr val="bg1"/>
              </a:solidFill>
            </a:endParaRPr>
          </a:p>
          <a:p>
            <a:pPr marL="285750" indent="-285750">
              <a:buFont typeface="Arial" panose="020B0604020202020204" pitchFamily="34" charset="0"/>
              <a:buChar char="•"/>
            </a:pPr>
            <a:r>
              <a:rPr lang="en-US" sz="2400" dirty="0" err="1">
                <a:solidFill>
                  <a:schemeClr val="bg1"/>
                </a:solidFill>
              </a:rPr>
              <a:t>Tazkirah</a:t>
            </a:r>
            <a:r>
              <a:rPr lang="en-US" sz="2400" dirty="0">
                <a:solidFill>
                  <a:schemeClr val="bg1"/>
                </a:solidFill>
              </a:rPr>
              <a:t> /</a:t>
            </a:r>
            <a:r>
              <a:rPr lang="en-US" sz="2400" dirty="0" smtClean="0">
                <a:solidFill>
                  <a:schemeClr val="bg1"/>
                </a:solidFill>
              </a:rPr>
              <a:t> </a:t>
            </a:r>
            <a:r>
              <a:rPr lang="en-US" sz="2400" dirty="0" err="1">
                <a:solidFill>
                  <a:schemeClr val="bg1"/>
                </a:solidFill>
              </a:rPr>
              <a:t>Tadabbur</a:t>
            </a:r>
            <a:endParaRPr lang="en-US" sz="2400" dirty="0">
              <a:solidFill>
                <a:schemeClr val="bg1"/>
              </a:solidFill>
            </a:endParaRPr>
          </a:p>
          <a:p>
            <a:pPr marL="285750" indent="-285750">
              <a:buFont typeface="Arial" panose="020B0604020202020204" pitchFamily="34" charset="0"/>
              <a:buChar char="•"/>
            </a:pPr>
            <a:r>
              <a:rPr lang="en-US" sz="2400" dirty="0" err="1">
                <a:solidFill>
                  <a:schemeClr val="bg1"/>
                </a:solidFill>
              </a:rPr>
              <a:t>Bacaan</a:t>
            </a:r>
            <a:r>
              <a:rPr lang="en-US" sz="2400" dirty="0">
                <a:solidFill>
                  <a:schemeClr val="bg1"/>
                </a:solidFill>
              </a:rPr>
              <a:t> </a:t>
            </a:r>
            <a:r>
              <a:rPr lang="en-US" sz="2400" dirty="0" err="1">
                <a:solidFill>
                  <a:schemeClr val="bg1"/>
                </a:solidFill>
              </a:rPr>
              <a:t>Asma’ul</a:t>
            </a:r>
            <a:r>
              <a:rPr lang="en-US" sz="2400" dirty="0">
                <a:solidFill>
                  <a:schemeClr val="bg1"/>
                </a:solidFill>
              </a:rPr>
              <a:t> </a:t>
            </a:r>
            <a:r>
              <a:rPr lang="en-US" sz="2400" dirty="0" err="1">
                <a:solidFill>
                  <a:schemeClr val="bg1"/>
                </a:solidFill>
              </a:rPr>
              <a:t>Husna</a:t>
            </a:r>
            <a:endParaRPr lang="en-US" sz="2400" dirty="0">
              <a:solidFill>
                <a:schemeClr val="bg1"/>
              </a:solidFill>
            </a:endParaRPr>
          </a:p>
          <a:p>
            <a:pPr marL="285750" indent="-285750">
              <a:buFont typeface="Arial" panose="020B0604020202020204" pitchFamily="34" charset="0"/>
              <a:buChar char="•"/>
            </a:pPr>
            <a:r>
              <a:rPr lang="en-US" sz="2400" dirty="0" err="1">
                <a:solidFill>
                  <a:schemeClr val="bg1"/>
                </a:solidFill>
              </a:rPr>
              <a:t>Zikir</a:t>
            </a:r>
            <a:endParaRPr lang="en-US" sz="2400" dirty="0">
              <a:solidFill>
                <a:schemeClr val="bg1"/>
              </a:solidFill>
            </a:endParaRPr>
          </a:p>
          <a:p>
            <a:pPr marL="285750" indent="-285750">
              <a:buFont typeface="Arial" panose="020B0604020202020204" pitchFamily="34" charset="0"/>
              <a:buChar char="•"/>
            </a:pPr>
            <a:r>
              <a:rPr lang="en-US" sz="2400" dirty="0" err="1">
                <a:solidFill>
                  <a:schemeClr val="bg1"/>
                </a:solidFill>
              </a:rPr>
              <a:t>Selawat</a:t>
            </a:r>
            <a:endParaRPr lang="en-US" sz="2400" dirty="0">
              <a:solidFill>
                <a:schemeClr val="bg1"/>
              </a:solidFill>
            </a:endParaRPr>
          </a:p>
          <a:p>
            <a:pPr marL="285750" indent="-285750">
              <a:buFont typeface="Arial" panose="020B0604020202020204" pitchFamily="34" charset="0"/>
              <a:buChar char="•"/>
            </a:pPr>
            <a:r>
              <a:rPr lang="en-US" sz="2400" dirty="0" err="1">
                <a:solidFill>
                  <a:schemeClr val="bg1"/>
                </a:solidFill>
              </a:rPr>
              <a:t>Bacaan</a:t>
            </a:r>
            <a:r>
              <a:rPr lang="en-US" sz="2400" dirty="0">
                <a:solidFill>
                  <a:schemeClr val="bg1"/>
                </a:solidFill>
              </a:rPr>
              <a:t> </a:t>
            </a:r>
            <a:r>
              <a:rPr lang="en-US" sz="2400" dirty="0" err="1">
                <a:solidFill>
                  <a:schemeClr val="bg1"/>
                </a:solidFill>
              </a:rPr>
              <a:t>Doa</a:t>
            </a:r>
            <a:r>
              <a:rPr lang="en-US" sz="2400" dirty="0">
                <a:solidFill>
                  <a:schemeClr val="bg1"/>
                </a:solidFill>
              </a:rPr>
              <a:t> </a:t>
            </a:r>
            <a:r>
              <a:rPr lang="en-US" sz="2400" dirty="0" err="1">
                <a:solidFill>
                  <a:schemeClr val="bg1"/>
                </a:solidFill>
              </a:rPr>
              <a:t>Peliharakan</a:t>
            </a:r>
            <a:r>
              <a:rPr lang="en-US" sz="2400" dirty="0">
                <a:solidFill>
                  <a:schemeClr val="bg1"/>
                </a:solidFill>
              </a:rPr>
              <a:t> Sultan dan Negara Brunei Darussalam</a:t>
            </a:r>
          </a:p>
        </p:txBody>
      </p:sp>
    </p:spTree>
    <p:extLst>
      <p:ext uri="{BB962C8B-B14F-4D97-AF65-F5344CB8AC3E}">
        <p14:creationId xmlns:p14="http://schemas.microsoft.com/office/powerpoint/2010/main" val="3095283471"/>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E29FF-818E-4082-ADAC-83BBB2A73B83}"/>
              </a:ext>
            </a:extLst>
          </p:cNvPr>
          <p:cNvSpPr>
            <a:spLocks noGrp="1"/>
          </p:cNvSpPr>
          <p:nvPr>
            <p:ph type="title"/>
          </p:nvPr>
        </p:nvSpPr>
        <p:spPr>
          <a:xfrm>
            <a:off x="838200" y="130154"/>
            <a:ext cx="10515600" cy="1325563"/>
          </a:xfrm>
        </p:spPr>
        <p:txBody>
          <a:bodyPr/>
          <a:lstStyle/>
          <a:p>
            <a:pPr algn="ctr"/>
            <a:r>
              <a:rPr lang="en-US" b="1" dirty="0" err="1" smtClean="0">
                <a:solidFill>
                  <a:schemeClr val="bg1"/>
                </a:solidFill>
              </a:rPr>
              <a:t>Pengisian</a:t>
            </a:r>
            <a:r>
              <a:rPr lang="en-US" b="1" dirty="0" smtClean="0">
                <a:solidFill>
                  <a:schemeClr val="bg1"/>
                </a:solidFill>
              </a:rPr>
              <a:t> </a:t>
            </a:r>
            <a:r>
              <a:rPr lang="en-US" b="1" dirty="0">
                <a:solidFill>
                  <a:schemeClr val="bg1"/>
                </a:solidFill>
              </a:rPr>
              <a:t>Malam </a:t>
            </a:r>
            <a:r>
              <a:rPr lang="en-US" b="1" dirty="0" err="1">
                <a:solidFill>
                  <a:schemeClr val="bg1"/>
                </a:solidFill>
              </a:rPr>
              <a:t>Munajat</a:t>
            </a:r>
            <a:endParaRPr lang="en-US"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476239"/>
          </a:xfrm>
          <a:prstGeom prst="rect">
            <a:avLst/>
          </a:prstGeom>
        </p:spPr>
      </p:pic>
    </p:spTree>
    <p:extLst>
      <p:ext uri="{BB962C8B-B14F-4D97-AF65-F5344CB8AC3E}">
        <p14:creationId xmlns:p14="http://schemas.microsoft.com/office/powerpoint/2010/main" val="1318363832"/>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E29FF-818E-4082-ADAC-83BBB2A73B83}"/>
              </a:ext>
            </a:extLst>
          </p:cNvPr>
          <p:cNvSpPr>
            <a:spLocks noGrp="1"/>
          </p:cNvSpPr>
          <p:nvPr>
            <p:ph type="title"/>
          </p:nvPr>
        </p:nvSpPr>
        <p:spPr>
          <a:xfrm>
            <a:off x="838200" y="130154"/>
            <a:ext cx="10515600" cy="1325563"/>
          </a:xfrm>
        </p:spPr>
        <p:txBody>
          <a:bodyPr/>
          <a:lstStyle/>
          <a:p>
            <a:pPr algn="ctr"/>
            <a:r>
              <a:rPr lang="en-US" b="1" dirty="0" err="1" smtClean="0">
                <a:solidFill>
                  <a:schemeClr val="bg1"/>
                </a:solidFill>
              </a:rPr>
              <a:t>Pengisian</a:t>
            </a:r>
            <a:r>
              <a:rPr lang="en-US" b="1" dirty="0" smtClean="0">
                <a:solidFill>
                  <a:schemeClr val="bg1"/>
                </a:solidFill>
              </a:rPr>
              <a:t> </a:t>
            </a:r>
            <a:r>
              <a:rPr lang="en-US" b="1" dirty="0">
                <a:solidFill>
                  <a:schemeClr val="bg1"/>
                </a:solidFill>
              </a:rPr>
              <a:t>Malam </a:t>
            </a:r>
            <a:r>
              <a:rPr lang="en-US" b="1" dirty="0" err="1">
                <a:solidFill>
                  <a:schemeClr val="bg1"/>
                </a:solidFill>
              </a:rPr>
              <a:t>Munajat</a:t>
            </a:r>
            <a:endParaRPr lang="en-US"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547360"/>
          </a:xfrm>
          <a:prstGeom prst="rect">
            <a:avLst/>
          </a:prstGeom>
        </p:spPr>
      </p:pic>
    </p:spTree>
    <p:extLst>
      <p:ext uri="{BB962C8B-B14F-4D97-AF65-F5344CB8AC3E}">
        <p14:creationId xmlns:p14="http://schemas.microsoft.com/office/powerpoint/2010/main" val="2210175367"/>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E29FF-818E-4082-ADAC-83BBB2A73B83}"/>
              </a:ext>
            </a:extLst>
          </p:cNvPr>
          <p:cNvSpPr>
            <a:spLocks noGrp="1"/>
          </p:cNvSpPr>
          <p:nvPr>
            <p:ph type="title"/>
          </p:nvPr>
        </p:nvSpPr>
        <p:spPr>
          <a:xfrm>
            <a:off x="838200" y="130154"/>
            <a:ext cx="10515600" cy="1325563"/>
          </a:xfrm>
        </p:spPr>
        <p:txBody>
          <a:bodyPr/>
          <a:lstStyle/>
          <a:p>
            <a:pPr algn="ctr"/>
            <a:r>
              <a:rPr lang="en-US" b="1" dirty="0" err="1" smtClean="0">
                <a:solidFill>
                  <a:schemeClr val="bg1"/>
                </a:solidFill>
              </a:rPr>
              <a:t>Pengisian</a:t>
            </a:r>
            <a:r>
              <a:rPr lang="en-US" b="1" dirty="0" smtClean="0">
                <a:solidFill>
                  <a:schemeClr val="bg1"/>
                </a:solidFill>
              </a:rPr>
              <a:t> </a:t>
            </a:r>
            <a:r>
              <a:rPr lang="en-US" b="1" dirty="0">
                <a:solidFill>
                  <a:schemeClr val="bg1"/>
                </a:solidFill>
              </a:rPr>
              <a:t>Malam </a:t>
            </a:r>
            <a:r>
              <a:rPr lang="en-US" b="1" dirty="0" err="1">
                <a:solidFill>
                  <a:schemeClr val="bg1"/>
                </a:solidFill>
              </a:rPr>
              <a:t>Munajat</a:t>
            </a:r>
            <a:endParaRPr lang="en-US"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598159"/>
          </a:xfrm>
          <a:prstGeom prst="rect">
            <a:avLst/>
          </a:prstGeom>
        </p:spPr>
      </p:pic>
    </p:spTree>
    <p:extLst>
      <p:ext uri="{BB962C8B-B14F-4D97-AF65-F5344CB8AC3E}">
        <p14:creationId xmlns:p14="http://schemas.microsoft.com/office/powerpoint/2010/main" val="4260524935"/>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E29FF-818E-4082-ADAC-83BBB2A73B83}"/>
              </a:ext>
            </a:extLst>
          </p:cNvPr>
          <p:cNvSpPr>
            <a:spLocks noGrp="1"/>
          </p:cNvSpPr>
          <p:nvPr>
            <p:ph type="title"/>
          </p:nvPr>
        </p:nvSpPr>
        <p:spPr>
          <a:xfrm>
            <a:off x="838200" y="130154"/>
            <a:ext cx="10515600" cy="1325563"/>
          </a:xfrm>
        </p:spPr>
        <p:txBody>
          <a:bodyPr/>
          <a:lstStyle/>
          <a:p>
            <a:pPr algn="ctr"/>
            <a:r>
              <a:rPr lang="en-US" b="1" dirty="0" err="1" smtClean="0">
                <a:solidFill>
                  <a:schemeClr val="bg1"/>
                </a:solidFill>
              </a:rPr>
              <a:t>Pengisian</a:t>
            </a:r>
            <a:r>
              <a:rPr lang="en-US" b="1" dirty="0" smtClean="0">
                <a:solidFill>
                  <a:schemeClr val="bg1"/>
                </a:solidFill>
              </a:rPr>
              <a:t> </a:t>
            </a:r>
            <a:r>
              <a:rPr lang="en-US" b="1" dirty="0">
                <a:solidFill>
                  <a:schemeClr val="bg1"/>
                </a:solidFill>
              </a:rPr>
              <a:t>Malam </a:t>
            </a:r>
            <a:r>
              <a:rPr lang="en-US" b="1" dirty="0" err="1">
                <a:solidFill>
                  <a:schemeClr val="bg1"/>
                </a:solidFill>
              </a:rPr>
              <a:t>Munajat</a:t>
            </a:r>
            <a:endParaRPr lang="en-US" b="1"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608320"/>
          </a:xfrm>
          <a:prstGeom prst="rect">
            <a:avLst/>
          </a:prstGeom>
        </p:spPr>
      </p:pic>
    </p:spTree>
    <p:extLst>
      <p:ext uri="{BB962C8B-B14F-4D97-AF65-F5344CB8AC3E}">
        <p14:creationId xmlns:p14="http://schemas.microsoft.com/office/powerpoint/2010/main" val="2970502321"/>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D84296-CE57-44C6-A62C-DB7A5A343C87}"/>
              </a:ext>
            </a:extLst>
          </p:cNvPr>
          <p:cNvSpPr>
            <a:spLocks noGrp="1"/>
          </p:cNvSpPr>
          <p:nvPr>
            <p:ph type="title"/>
          </p:nvPr>
        </p:nvSpPr>
        <p:spPr>
          <a:xfrm>
            <a:off x="777239" y="2268378"/>
            <a:ext cx="10515600" cy="1325563"/>
          </a:xfrm>
        </p:spPr>
        <p:txBody>
          <a:bodyPr>
            <a:noAutofit/>
          </a:bodyPr>
          <a:lstStyle/>
          <a:p>
            <a:pPr algn="r"/>
            <a:r>
              <a:rPr lang="en-US" sz="5400" b="1" dirty="0" err="1" smtClean="0">
                <a:solidFill>
                  <a:schemeClr val="bg1"/>
                </a:solidFill>
              </a:rPr>
              <a:t>Mendukung</a:t>
            </a:r>
            <a:r>
              <a:rPr lang="en-US" sz="5400" b="1" dirty="0" smtClean="0">
                <a:solidFill>
                  <a:schemeClr val="bg1"/>
                </a:solidFill>
              </a:rPr>
              <a:t> </a:t>
            </a:r>
            <a:r>
              <a:rPr lang="en-US" sz="5400" b="1" dirty="0" err="1" smtClean="0">
                <a:solidFill>
                  <a:schemeClr val="bg1"/>
                </a:solidFill>
              </a:rPr>
              <a:t>Amalan</a:t>
            </a:r>
            <a:r>
              <a:rPr lang="en-US" sz="5400" b="1" dirty="0" smtClean="0">
                <a:solidFill>
                  <a:schemeClr val="bg1"/>
                </a:solidFill>
              </a:rPr>
              <a:t> </a:t>
            </a:r>
            <a:r>
              <a:rPr lang="en-US" sz="5400" b="1" dirty="0" err="1" smtClean="0">
                <a:solidFill>
                  <a:schemeClr val="bg1"/>
                </a:solidFill>
              </a:rPr>
              <a:t>Munajat</a:t>
            </a:r>
            <a:endParaRPr lang="en-US" sz="5400" b="1" dirty="0">
              <a:solidFill>
                <a:schemeClr val="bg1"/>
              </a:solidFill>
            </a:endParaRPr>
          </a:p>
        </p:txBody>
      </p:sp>
      <p:pic>
        <p:nvPicPr>
          <p:cNvPr id="5" name="Picture 4"/>
          <p:cNvPicPr>
            <a:picLocks noChangeAspect="1"/>
          </p:cNvPicPr>
          <p:nvPr/>
        </p:nvPicPr>
        <p:blipFill>
          <a:blip r:embed="rId2"/>
          <a:stretch>
            <a:fillRect/>
          </a:stretch>
        </p:blipFill>
        <p:spPr>
          <a:xfrm>
            <a:off x="1485692" y="2080051"/>
            <a:ext cx="1702215" cy="1702215"/>
          </a:xfrm>
          <a:prstGeom prst="rect">
            <a:avLst/>
          </a:prstGeom>
        </p:spPr>
      </p:pic>
    </p:spTree>
    <p:extLst>
      <p:ext uri="{BB962C8B-B14F-4D97-AF65-F5344CB8AC3E}">
        <p14:creationId xmlns:p14="http://schemas.microsoft.com/office/powerpoint/2010/main" val="3171349773"/>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490CEB-5689-4973-AAA9-DED0AB4FFED7}"/>
              </a:ext>
            </a:extLst>
          </p:cNvPr>
          <p:cNvSpPr>
            <a:spLocks noGrp="1"/>
          </p:cNvSpPr>
          <p:nvPr>
            <p:ph type="title"/>
          </p:nvPr>
        </p:nvSpPr>
        <p:spPr>
          <a:xfrm>
            <a:off x="3632200" y="263525"/>
            <a:ext cx="5298440" cy="1325563"/>
          </a:xfrm>
        </p:spPr>
        <p:txBody>
          <a:bodyPr/>
          <a:lstStyle/>
          <a:p>
            <a:r>
              <a:rPr lang="en-US" dirty="0" err="1" smtClean="0">
                <a:solidFill>
                  <a:schemeClr val="bg1"/>
                </a:solidFill>
              </a:rPr>
              <a:t>Bahagian</a:t>
            </a:r>
            <a:r>
              <a:rPr lang="en-US" dirty="0" smtClean="0">
                <a:solidFill>
                  <a:schemeClr val="bg1"/>
                </a:solidFill>
              </a:rPr>
              <a:t> </a:t>
            </a:r>
            <a:r>
              <a:rPr lang="en-US" dirty="0" err="1">
                <a:solidFill>
                  <a:schemeClr val="bg1"/>
                </a:solidFill>
              </a:rPr>
              <a:t>Pentadbiran</a:t>
            </a:r>
            <a:endParaRPr lang="en-US" dirty="0">
              <a:solidFill>
                <a:schemeClr val="bg1"/>
              </a:solidFill>
            </a:endParaRPr>
          </a:p>
        </p:txBody>
      </p:sp>
      <p:sp>
        <p:nvSpPr>
          <p:cNvPr id="3" name="Rectangle 2">
            <a:extLst>
              <a:ext uri="{FF2B5EF4-FFF2-40B4-BE49-F238E27FC236}">
                <a16:creationId xmlns:a16="http://schemas.microsoft.com/office/drawing/2014/main" xmlns="" id="{9E7C3E62-953F-4770-91CC-C379D0121710}"/>
              </a:ext>
            </a:extLst>
          </p:cNvPr>
          <p:cNvSpPr/>
          <p:nvPr/>
        </p:nvSpPr>
        <p:spPr>
          <a:xfrm>
            <a:off x="327061" y="1442720"/>
            <a:ext cx="8816940" cy="3970318"/>
          </a:xfrm>
          <a:prstGeom prst="rect">
            <a:avLst/>
          </a:prstGeom>
        </p:spPr>
        <p:txBody>
          <a:bodyPr wrap="square">
            <a:spAutoFit/>
          </a:bodyPr>
          <a:lstStyle/>
          <a:p>
            <a:pPr marL="342900" lvl="0" indent="-342900" algn="just">
              <a:lnSpc>
                <a:spcPct val="150000"/>
              </a:lnSpc>
              <a:buFont typeface="Symbol" panose="05050102010706020507" pitchFamily="18" charset="2"/>
              <a:buChar char=""/>
            </a:pPr>
            <a:r>
              <a:rPr lang="ms-MY" sz="2400" b="1"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Halqah </a:t>
            </a:r>
            <a:r>
              <a:rPr lang="ms-MY" sz="2400" b="1"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Munajat </a:t>
            </a:r>
            <a:r>
              <a:rPr lang="ms-MY" sz="24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(18/8 – 18/11/2021) diadakan sebanyak 68x secara </a:t>
            </a: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maya </a:t>
            </a:r>
            <a:r>
              <a:rPr lang="ms-MY" sz="24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bagi warga PDI iaitu </a:t>
            </a: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semasa berlakunya fasa pandemik COVID-19 </a:t>
            </a:r>
            <a:r>
              <a:rPr lang="ms-MY" sz="24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bertujuan </a:t>
            </a: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memohon kepada Allah </a:t>
            </a:r>
            <a:r>
              <a:rPr lang="ms-MY" sz="2400" i="1"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Subhanahu wa Ta’ala</a:t>
            </a: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supaya Negara Brunei Darussalam terselamat dari wabak tersebut. Pengisian program ini mengandungi bacaan Ratib al-‘Aththas, surah-surah </a:t>
            </a:r>
            <a:r>
              <a:rPr lang="ms-MY" sz="24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pilihan, tahlil dan doa </a:t>
            </a: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serta perkongsian ilmu melalui tazkirah.</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4198" y="1899920"/>
            <a:ext cx="2747484" cy="2733040"/>
          </a:xfrm>
          <a:prstGeom prst="rect">
            <a:avLst/>
          </a:prstGeom>
        </p:spPr>
      </p:pic>
    </p:spTree>
    <p:extLst>
      <p:ext uri="{BB962C8B-B14F-4D97-AF65-F5344CB8AC3E}">
        <p14:creationId xmlns:p14="http://schemas.microsoft.com/office/powerpoint/2010/main" val="51129883"/>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490CEB-5689-4973-AAA9-DED0AB4FFED7}"/>
              </a:ext>
            </a:extLst>
          </p:cNvPr>
          <p:cNvSpPr>
            <a:spLocks noGrp="1"/>
          </p:cNvSpPr>
          <p:nvPr>
            <p:ph type="title"/>
          </p:nvPr>
        </p:nvSpPr>
        <p:spPr>
          <a:xfrm>
            <a:off x="3632200" y="263525"/>
            <a:ext cx="5298440" cy="1325563"/>
          </a:xfrm>
        </p:spPr>
        <p:txBody>
          <a:bodyPr/>
          <a:lstStyle/>
          <a:p>
            <a:r>
              <a:rPr lang="en-US" dirty="0" err="1" smtClean="0">
                <a:solidFill>
                  <a:schemeClr val="bg1"/>
                </a:solidFill>
              </a:rPr>
              <a:t>Bahagian</a:t>
            </a:r>
            <a:r>
              <a:rPr lang="en-US" dirty="0" smtClean="0">
                <a:solidFill>
                  <a:schemeClr val="bg1"/>
                </a:solidFill>
              </a:rPr>
              <a:t> </a:t>
            </a:r>
            <a:r>
              <a:rPr lang="en-US" dirty="0" err="1">
                <a:solidFill>
                  <a:schemeClr val="bg1"/>
                </a:solidFill>
              </a:rPr>
              <a:t>Pentadbiran</a:t>
            </a:r>
            <a:endParaRPr lang="en-US" dirty="0">
              <a:solidFill>
                <a:schemeClr val="bg1"/>
              </a:solidFill>
            </a:endParaRPr>
          </a:p>
        </p:txBody>
      </p:sp>
      <p:sp>
        <p:nvSpPr>
          <p:cNvPr id="4" name="Rectangle 3"/>
          <p:cNvSpPr/>
          <p:nvPr/>
        </p:nvSpPr>
        <p:spPr>
          <a:xfrm>
            <a:off x="548640" y="1200254"/>
            <a:ext cx="8178800" cy="4247317"/>
          </a:xfrm>
          <a:prstGeom prst="rect">
            <a:avLst/>
          </a:prstGeom>
        </p:spPr>
        <p:txBody>
          <a:bodyPr wrap="square">
            <a:spAutoFit/>
          </a:bodyPr>
          <a:lstStyle/>
          <a:p>
            <a:pPr marL="342900" lvl="0" indent="-342900" algn="just">
              <a:lnSpc>
                <a:spcPct val="150000"/>
              </a:lnSpc>
              <a:buFont typeface="Symbol" panose="05050102010706020507" pitchFamily="18" charset="2"/>
              <a:buChar char=""/>
            </a:pPr>
            <a:r>
              <a:rPr lang="ms-MY" b="1"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Program Laungan Zikir</a:t>
            </a:r>
            <a:r>
              <a:rPr lang="ms-MY"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yang bertujuan untuk memohon keselamatan, perlindungan dan keberkatan daripada Allah </a:t>
            </a:r>
            <a:r>
              <a:rPr lang="ms-MY" i="1"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Subhanahu wa Ta’ala. </a:t>
            </a:r>
            <a:r>
              <a:rPr lang="ms-MY"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Program ini diadakan pada setiap hari Khamis yang mengandungi bacaan Saiyidul Istighfar, bacaan surah-surah pilihan, Doa Peliharakan Sultan dan Negara Brunei Darussalam, tazkirah, tadabbur, ‘ibrah, selawat dan zikir serta Asma’ul Husna. Pelaksanaan Program Laungan Zikir ini bukan sahaja diadakan secara fizikal di Mushalla al-Ameen, Pusat Da’wah Islamiah bahkan juga diadakan secara maya untuk penyertaan warga Pusat Da’wah Islamiah di Unit Da’wah daerah-daerah iaitu Tutong, Belait dan Temburong.</a:t>
            </a:r>
            <a:endParaRPr lang="en-US" dirty="0">
              <a:solidFill>
                <a:schemeClr val="bg1"/>
              </a:solidFill>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2840" y="1589088"/>
            <a:ext cx="3058160" cy="3058160"/>
          </a:xfrm>
          <a:prstGeom prst="rect">
            <a:avLst/>
          </a:prstGeom>
        </p:spPr>
      </p:pic>
    </p:spTree>
    <p:extLst>
      <p:ext uri="{BB962C8B-B14F-4D97-AF65-F5344CB8AC3E}">
        <p14:creationId xmlns:p14="http://schemas.microsoft.com/office/powerpoint/2010/main" val="211308734"/>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62FEEB4-968E-45AA-9A3E-7E667728D2EC}"/>
              </a:ext>
            </a:extLst>
          </p:cNvPr>
          <p:cNvSpPr/>
          <p:nvPr/>
        </p:nvSpPr>
        <p:spPr>
          <a:xfrm>
            <a:off x="245781" y="1881736"/>
            <a:ext cx="7811099" cy="1477328"/>
          </a:xfrm>
          <a:prstGeom prst="rect">
            <a:avLst/>
          </a:prstGeom>
        </p:spPr>
        <p:txBody>
          <a:bodyPr wrap="square">
            <a:spAutoFit/>
          </a:bodyPr>
          <a:lstStyle/>
          <a:p>
            <a:pPr marL="342900" lvl="0" indent="-342900" algn="just">
              <a:lnSpc>
                <a:spcPct val="150000"/>
              </a:lnSpc>
              <a:buFont typeface="Symbol" panose="05050102010706020507" pitchFamily="18" charset="2"/>
              <a:buChar char=""/>
            </a:pPr>
            <a:r>
              <a:rPr lang="ms-MY" sz="2000" b="1"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Majlis Tadarus dan Khatam al-Qur’an di Bulan Ramadhan </a:t>
            </a:r>
            <a:r>
              <a:rPr lang="ms-MY" sz="20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yang bertujuan untuk melipatgandakan ganjaran pahala dengan memperbanyak membaca ayat-ayat suci al-Qur’an.</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Title 1">
            <a:extLst>
              <a:ext uri="{FF2B5EF4-FFF2-40B4-BE49-F238E27FC236}">
                <a16:creationId xmlns:a16="http://schemas.microsoft.com/office/drawing/2014/main" xmlns="" id="{B5490CEB-5689-4973-AAA9-DED0AB4FFED7}"/>
              </a:ext>
            </a:extLst>
          </p:cNvPr>
          <p:cNvSpPr txBox="1">
            <a:spLocks/>
          </p:cNvSpPr>
          <p:nvPr/>
        </p:nvSpPr>
        <p:spPr>
          <a:xfrm>
            <a:off x="3632200" y="263525"/>
            <a:ext cx="5298440" cy="6915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solidFill>
                  <a:schemeClr val="bg1"/>
                </a:solidFill>
              </a:rPr>
              <a:t>Bahagian Pentadbiran</a:t>
            </a:r>
            <a:endParaRPr lang="en-US"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7904" y="1382944"/>
            <a:ext cx="2788825" cy="3952240"/>
          </a:xfrm>
          <a:prstGeom prst="rect">
            <a:avLst/>
          </a:prstGeom>
        </p:spPr>
      </p:pic>
    </p:spTree>
    <p:extLst>
      <p:ext uri="{BB962C8B-B14F-4D97-AF65-F5344CB8AC3E}">
        <p14:creationId xmlns:p14="http://schemas.microsoft.com/office/powerpoint/2010/main" val="2295360146"/>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4DEEF1-B4AE-49A4-BE03-7620F8A80BE3}"/>
              </a:ext>
            </a:extLst>
          </p:cNvPr>
          <p:cNvSpPr>
            <a:spLocks noGrp="1"/>
          </p:cNvSpPr>
          <p:nvPr>
            <p:ph type="title"/>
          </p:nvPr>
        </p:nvSpPr>
        <p:spPr>
          <a:xfrm>
            <a:off x="360680" y="527685"/>
            <a:ext cx="10515600" cy="1325563"/>
          </a:xfrm>
        </p:spPr>
        <p:txBody>
          <a:bodyPr/>
          <a:lstStyle/>
          <a:p>
            <a:r>
              <a:rPr lang="en-US" b="1" dirty="0" smtClean="0">
                <a:solidFill>
                  <a:schemeClr val="bg1"/>
                </a:solidFill>
              </a:rPr>
              <a:t>Sub-</a:t>
            </a:r>
            <a:r>
              <a:rPr lang="en-US" b="1" dirty="0" err="1" smtClean="0">
                <a:solidFill>
                  <a:schemeClr val="bg1"/>
                </a:solidFill>
              </a:rPr>
              <a:t>Tema</a:t>
            </a:r>
            <a:r>
              <a:rPr lang="en-US" b="1" dirty="0" smtClean="0">
                <a:solidFill>
                  <a:schemeClr val="bg1"/>
                </a:solidFill>
              </a:rPr>
              <a:t> ke-2 Seminar </a:t>
            </a:r>
            <a:r>
              <a:rPr lang="en-US" b="1" dirty="0" err="1" smtClean="0">
                <a:solidFill>
                  <a:schemeClr val="bg1"/>
                </a:solidFill>
              </a:rPr>
              <a:t>Majlis</a:t>
            </a:r>
            <a:r>
              <a:rPr lang="en-US" b="1" dirty="0" smtClean="0">
                <a:solidFill>
                  <a:schemeClr val="bg1"/>
                </a:solidFill>
              </a:rPr>
              <a:t> </a:t>
            </a:r>
            <a:r>
              <a:rPr lang="en-US" b="1" dirty="0" err="1" smtClean="0">
                <a:solidFill>
                  <a:schemeClr val="bg1"/>
                </a:solidFill>
              </a:rPr>
              <a:t>Ilmu</a:t>
            </a:r>
            <a:r>
              <a:rPr lang="en-US" b="1" dirty="0" smtClean="0">
                <a:solidFill>
                  <a:schemeClr val="bg1"/>
                </a:solidFill>
              </a:rPr>
              <a:t> 2023:</a:t>
            </a:r>
            <a:endParaRPr lang="en-US" b="1" dirty="0">
              <a:solidFill>
                <a:schemeClr val="bg1"/>
              </a:solidFill>
            </a:endParaRPr>
          </a:p>
        </p:txBody>
      </p:sp>
      <p:sp>
        <p:nvSpPr>
          <p:cNvPr id="4" name="Rectangle 3"/>
          <p:cNvSpPr/>
          <p:nvPr/>
        </p:nvSpPr>
        <p:spPr>
          <a:xfrm>
            <a:off x="2428240" y="2351089"/>
            <a:ext cx="7345680" cy="2119311"/>
          </a:xfrm>
          <a:prstGeom prst="rect">
            <a:avLst/>
          </a:prstGeom>
        </p:spPr>
        <p:txBody>
          <a:bodyPr wrap="square">
            <a:spAutoFit/>
          </a:bodyPr>
          <a:lstStyle/>
          <a:p>
            <a:pPr algn="ctr"/>
            <a:r>
              <a:rPr lang="en-US" sz="4400" dirty="0" smtClean="0">
                <a:solidFill>
                  <a:schemeClr val="bg1"/>
                </a:solidFill>
              </a:rPr>
              <a:t>“</a:t>
            </a:r>
            <a:r>
              <a:rPr lang="en-US" sz="4400" dirty="0" err="1" smtClean="0">
                <a:solidFill>
                  <a:schemeClr val="bg1"/>
                </a:solidFill>
              </a:rPr>
              <a:t>Dasar</a:t>
            </a:r>
            <a:r>
              <a:rPr lang="en-US" sz="4400" dirty="0" smtClean="0">
                <a:solidFill>
                  <a:schemeClr val="bg1"/>
                </a:solidFill>
              </a:rPr>
              <a:t> </a:t>
            </a:r>
            <a:r>
              <a:rPr lang="en-US" sz="4400" dirty="0" err="1" smtClean="0">
                <a:solidFill>
                  <a:schemeClr val="bg1"/>
                </a:solidFill>
              </a:rPr>
              <a:t>Kerajaan</a:t>
            </a:r>
            <a:r>
              <a:rPr lang="en-US" sz="4400" dirty="0" smtClean="0">
                <a:solidFill>
                  <a:schemeClr val="bg1"/>
                </a:solidFill>
              </a:rPr>
              <a:t> Yang </a:t>
            </a:r>
            <a:r>
              <a:rPr lang="en-US" sz="4400" dirty="0" err="1" smtClean="0">
                <a:solidFill>
                  <a:schemeClr val="bg1"/>
                </a:solidFill>
              </a:rPr>
              <a:t>Mendukung</a:t>
            </a:r>
            <a:r>
              <a:rPr lang="en-US" sz="4400" dirty="0" smtClean="0">
                <a:solidFill>
                  <a:schemeClr val="bg1"/>
                </a:solidFill>
              </a:rPr>
              <a:t> </a:t>
            </a:r>
            <a:r>
              <a:rPr lang="en-US" sz="4400" dirty="0" err="1" smtClean="0">
                <a:solidFill>
                  <a:schemeClr val="bg1"/>
                </a:solidFill>
              </a:rPr>
              <a:t>Amalan</a:t>
            </a:r>
            <a:r>
              <a:rPr lang="en-US" sz="4400" dirty="0" smtClean="0">
                <a:solidFill>
                  <a:schemeClr val="bg1"/>
                </a:solidFill>
              </a:rPr>
              <a:t> </a:t>
            </a:r>
            <a:r>
              <a:rPr lang="en-US" sz="4400" dirty="0" err="1" smtClean="0">
                <a:solidFill>
                  <a:schemeClr val="bg1"/>
                </a:solidFill>
              </a:rPr>
              <a:t>Munajat</a:t>
            </a:r>
            <a:r>
              <a:rPr lang="en-US" sz="4400" dirty="0" smtClean="0">
                <a:solidFill>
                  <a:schemeClr val="bg1"/>
                </a:solidFill>
              </a:rPr>
              <a:t> Dan </a:t>
            </a:r>
            <a:r>
              <a:rPr lang="en-US" sz="4400" dirty="0" err="1" smtClean="0">
                <a:solidFill>
                  <a:schemeClr val="bg1"/>
                </a:solidFill>
              </a:rPr>
              <a:t>Kaitannya</a:t>
            </a:r>
            <a:r>
              <a:rPr lang="en-US" sz="4400" dirty="0" smtClean="0">
                <a:solidFill>
                  <a:schemeClr val="bg1"/>
                </a:solidFill>
              </a:rPr>
              <a:t> </a:t>
            </a:r>
            <a:r>
              <a:rPr lang="en-US" sz="4400" dirty="0" err="1" smtClean="0">
                <a:solidFill>
                  <a:schemeClr val="bg1"/>
                </a:solidFill>
              </a:rPr>
              <a:t>Dengan</a:t>
            </a:r>
            <a:r>
              <a:rPr lang="en-US" sz="4400" dirty="0" smtClean="0">
                <a:solidFill>
                  <a:schemeClr val="bg1"/>
                </a:solidFill>
              </a:rPr>
              <a:t> </a:t>
            </a:r>
            <a:r>
              <a:rPr lang="en-US" sz="4400" dirty="0" err="1" smtClean="0">
                <a:solidFill>
                  <a:schemeClr val="bg1"/>
                </a:solidFill>
              </a:rPr>
              <a:t>Taubat</a:t>
            </a:r>
            <a:r>
              <a:rPr lang="en-US" sz="4400" dirty="0" smtClean="0">
                <a:solidFill>
                  <a:schemeClr val="bg1"/>
                </a:solidFill>
              </a:rPr>
              <a:t>”</a:t>
            </a:r>
            <a:endParaRPr lang="en-US" sz="4400" dirty="0">
              <a:solidFill>
                <a:schemeClr val="bg1"/>
              </a:solidFill>
            </a:endParaRPr>
          </a:p>
        </p:txBody>
      </p:sp>
    </p:spTree>
    <p:extLst>
      <p:ext uri="{BB962C8B-B14F-4D97-AF65-F5344CB8AC3E}">
        <p14:creationId xmlns:p14="http://schemas.microsoft.com/office/powerpoint/2010/main" val="2725195710"/>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9D4D62-FD27-4822-B95C-03A1F90B3D3C}"/>
              </a:ext>
            </a:extLst>
          </p:cNvPr>
          <p:cNvSpPr>
            <a:spLocks noGrp="1"/>
          </p:cNvSpPr>
          <p:nvPr>
            <p:ph type="title"/>
          </p:nvPr>
        </p:nvSpPr>
        <p:spPr>
          <a:xfrm>
            <a:off x="838200" y="-11435"/>
            <a:ext cx="10515600" cy="1325563"/>
          </a:xfrm>
        </p:spPr>
        <p:txBody>
          <a:bodyPr/>
          <a:lstStyle/>
          <a:p>
            <a:r>
              <a:rPr lang="en-US" dirty="0" err="1" smtClean="0">
                <a:solidFill>
                  <a:schemeClr val="bg1"/>
                </a:solidFill>
              </a:rPr>
              <a:t>Bahagian</a:t>
            </a:r>
            <a:r>
              <a:rPr lang="en-US" dirty="0" smtClean="0">
                <a:solidFill>
                  <a:schemeClr val="bg1"/>
                </a:solidFill>
              </a:rPr>
              <a:t> </a:t>
            </a:r>
            <a:r>
              <a:rPr lang="en-US" dirty="0" err="1">
                <a:solidFill>
                  <a:schemeClr val="bg1"/>
                </a:solidFill>
              </a:rPr>
              <a:t>Pengembangan</a:t>
            </a:r>
            <a:r>
              <a:rPr lang="en-US" dirty="0">
                <a:solidFill>
                  <a:schemeClr val="bg1"/>
                </a:solidFill>
              </a:rPr>
              <a:t> </a:t>
            </a:r>
            <a:r>
              <a:rPr lang="en-US" dirty="0" err="1">
                <a:solidFill>
                  <a:schemeClr val="bg1"/>
                </a:solidFill>
              </a:rPr>
              <a:t>Da’wah</a:t>
            </a:r>
            <a:endParaRPr lang="en-US" dirty="0">
              <a:solidFill>
                <a:schemeClr val="bg1"/>
              </a:solidFill>
            </a:endParaRPr>
          </a:p>
        </p:txBody>
      </p:sp>
      <p:sp>
        <p:nvSpPr>
          <p:cNvPr id="3" name="Rectangle 2">
            <a:extLst>
              <a:ext uri="{FF2B5EF4-FFF2-40B4-BE49-F238E27FC236}">
                <a16:creationId xmlns:a16="http://schemas.microsoft.com/office/drawing/2014/main" xmlns="" id="{C8133DD1-C55A-4504-8A3D-C88257B6554E}"/>
              </a:ext>
            </a:extLst>
          </p:cNvPr>
          <p:cNvSpPr/>
          <p:nvPr/>
        </p:nvSpPr>
        <p:spPr>
          <a:xfrm>
            <a:off x="111543" y="1314128"/>
            <a:ext cx="7396698" cy="3595151"/>
          </a:xfrm>
          <a:prstGeom prst="rect">
            <a:avLst/>
          </a:prstGeom>
        </p:spPr>
        <p:txBody>
          <a:bodyPr wrap="square">
            <a:spAutoFit/>
          </a:bodyPr>
          <a:lstStyle/>
          <a:p>
            <a:pPr marL="1064260" marR="0" indent="-342900" algn="just">
              <a:lnSpc>
                <a:spcPct val="150000"/>
              </a:lnSpc>
              <a:spcBef>
                <a:spcPts val="0"/>
              </a:spcBef>
              <a:spcAft>
                <a:spcPts val="0"/>
              </a:spcAft>
              <a:buFont typeface="Arial" panose="020B0604020202020204" pitchFamily="34" charset="0"/>
              <a:buChar char="•"/>
            </a:pPr>
            <a:r>
              <a:rPr lang="ms-MY" sz="2200" b="1"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Safari Munajat</a:t>
            </a:r>
            <a:r>
              <a:rPr lang="ms-MY"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menglibatkan </a:t>
            </a:r>
            <a:r>
              <a:rPr lang="ms-MY"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penduduk di kawasan-kawasan pedalaman bagi sama-sama mengikuti Malam Munajat Anjuran Kementerian Hal Ehwal Ugama dengan tujuan supaya </a:t>
            </a:r>
            <a:r>
              <a:rPr lang="ms-MY"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para muallaf ikut </a:t>
            </a:r>
            <a:r>
              <a:rPr lang="ms-MY"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sama dalam bermunajat memohon doa agar Negara Brunei Darussalam terhindar daripada segala penyakit dan musibah. </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5977" y="1061702"/>
            <a:ext cx="3547823" cy="23637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0967" y="3025376"/>
            <a:ext cx="3541349" cy="2359424"/>
          </a:xfrm>
          <a:prstGeom prst="rect">
            <a:avLst/>
          </a:prstGeom>
        </p:spPr>
      </p:pic>
    </p:spTree>
    <p:extLst>
      <p:ext uri="{BB962C8B-B14F-4D97-AF65-F5344CB8AC3E}">
        <p14:creationId xmlns:p14="http://schemas.microsoft.com/office/powerpoint/2010/main" val="1194384679"/>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2A53A12-73AA-4C51-8E93-49BA99052A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8461829"/>
          </a:xfrm>
          <a:prstGeom prst="rect">
            <a:avLst/>
          </a:prstGeom>
        </p:spPr>
      </p:pic>
      <p:graphicFrame>
        <p:nvGraphicFramePr>
          <p:cNvPr id="2" name="Table 1">
            <a:extLst>
              <a:ext uri="{FF2B5EF4-FFF2-40B4-BE49-F238E27FC236}">
                <a16:creationId xmlns:a16="http://schemas.microsoft.com/office/drawing/2014/main" xmlns="" id="{3742E235-9B6E-407E-85D5-23B9D27A6057}"/>
              </a:ext>
            </a:extLst>
          </p:cNvPr>
          <p:cNvGraphicFramePr>
            <a:graphicFrameLocks noGrp="1"/>
          </p:cNvGraphicFramePr>
          <p:nvPr>
            <p:extLst>
              <p:ext uri="{D42A27DB-BD31-4B8C-83A1-F6EECF244321}">
                <p14:modId xmlns:p14="http://schemas.microsoft.com/office/powerpoint/2010/main" val="3544695171"/>
              </p:ext>
            </p:extLst>
          </p:nvPr>
        </p:nvGraphicFramePr>
        <p:xfrm>
          <a:off x="205484" y="143837"/>
          <a:ext cx="11691991" cy="6554929"/>
        </p:xfrm>
        <a:graphic>
          <a:graphicData uri="http://schemas.openxmlformats.org/drawingml/2006/table">
            <a:tbl>
              <a:tblPr firstRow="1" firstCol="1" bandRow="1">
                <a:tableStyleId>{5940675A-B579-460E-94D1-54222C63F5DA}</a:tableStyleId>
              </a:tblPr>
              <a:tblGrid>
                <a:gridCol w="615367">
                  <a:extLst>
                    <a:ext uri="{9D8B030D-6E8A-4147-A177-3AD203B41FA5}">
                      <a16:colId xmlns:a16="http://schemas.microsoft.com/office/drawing/2014/main" xmlns="" val="241644041"/>
                    </a:ext>
                  </a:extLst>
                </a:gridCol>
                <a:gridCol w="6871609">
                  <a:extLst>
                    <a:ext uri="{9D8B030D-6E8A-4147-A177-3AD203B41FA5}">
                      <a16:colId xmlns:a16="http://schemas.microsoft.com/office/drawing/2014/main" xmlns="" val="1107179194"/>
                    </a:ext>
                  </a:extLst>
                </a:gridCol>
                <a:gridCol w="2358911">
                  <a:extLst>
                    <a:ext uri="{9D8B030D-6E8A-4147-A177-3AD203B41FA5}">
                      <a16:colId xmlns:a16="http://schemas.microsoft.com/office/drawing/2014/main" xmlns="" val="1058661593"/>
                    </a:ext>
                  </a:extLst>
                </a:gridCol>
                <a:gridCol w="1846104">
                  <a:extLst>
                    <a:ext uri="{9D8B030D-6E8A-4147-A177-3AD203B41FA5}">
                      <a16:colId xmlns:a16="http://schemas.microsoft.com/office/drawing/2014/main" xmlns="" val="3123758700"/>
                    </a:ext>
                  </a:extLst>
                </a:gridCol>
              </a:tblGrid>
              <a:tr h="278608">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BIL</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TEMPAT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DAERAH</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TARIKH </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932054623"/>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Rumah Panjang Mendaram Besar</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BELAIT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23.04.2022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1950143114"/>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Rumah Panjang Sumbiling Lama</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TEMBURONG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27.04.2022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2035606859"/>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3</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Rumah Kegiatan Ugama Kampong Bebuloh</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BRUNEI MUARA </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07.05.2022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3253090080"/>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4</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Rumah Hjh Amalina Ang bt Abdullah (KBM Batang Mitus)</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TUTONG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14.05.2022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3819472053"/>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5</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Rumah Persatuan Sinar Islam (Khas Muslimah)</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BELAIT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21.05.2022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350005445"/>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6</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Balai Ibadat Sibut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TEMBURONG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28.05.2022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2701276636"/>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7</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Rumah Hj Umarali bin Esung (KBM Kg Kiudang BASKIM)</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TUTONG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04.06.2022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2030359185"/>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8</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dirty="0" err="1">
                          <a:solidFill>
                            <a:schemeClr val="bg1"/>
                          </a:solidFill>
                          <a:effectLst/>
                          <a:latin typeface="Agency FB" panose="020B0503020202020204" pitchFamily="34" charset="0"/>
                        </a:rPr>
                        <a:t>Balai</a:t>
                      </a:r>
                      <a:r>
                        <a:rPr lang="en-US" sz="700" b="1" dirty="0">
                          <a:solidFill>
                            <a:schemeClr val="bg1"/>
                          </a:solidFill>
                          <a:effectLst/>
                          <a:latin typeface="Agency FB" panose="020B0503020202020204" pitchFamily="34" charset="0"/>
                        </a:rPr>
                        <a:t> </a:t>
                      </a:r>
                      <a:r>
                        <a:rPr lang="en-US" sz="700" b="1" dirty="0" err="1">
                          <a:solidFill>
                            <a:schemeClr val="bg1"/>
                          </a:solidFill>
                          <a:effectLst/>
                          <a:latin typeface="Agency FB" panose="020B0503020202020204" pitchFamily="34" charset="0"/>
                        </a:rPr>
                        <a:t>Ibadat</a:t>
                      </a:r>
                      <a:r>
                        <a:rPr lang="en-US" sz="700" b="1" dirty="0">
                          <a:solidFill>
                            <a:schemeClr val="bg1"/>
                          </a:solidFill>
                          <a:effectLst/>
                          <a:latin typeface="Agency FB" panose="020B0503020202020204" pitchFamily="34" charset="0"/>
                        </a:rPr>
                        <a:t> Kg </a:t>
                      </a:r>
                      <a:r>
                        <a:rPr lang="en-US" sz="700" b="1" dirty="0" err="1">
                          <a:solidFill>
                            <a:schemeClr val="bg1"/>
                          </a:solidFill>
                          <a:effectLst/>
                          <a:latin typeface="Agency FB" panose="020B0503020202020204" pitchFamily="34" charset="0"/>
                        </a:rPr>
                        <a:t>Merangking</a:t>
                      </a:r>
                      <a:endParaRPr lang="en-US" sz="600" b="1" dirty="0">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BELAIT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18.06.2022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2091694090"/>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9</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Surau Al Ameen Pusat Da’wah Islamiah (PNI)</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BRUNEI MUARA</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25.06.2022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537339312"/>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10</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Unit Da’wah Temburong (Khas Muslimah)</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TEMBURONG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02.07.2022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3587765929"/>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11</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dirty="0">
                          <a:solidFill>
                            <a:schemeClr val="bg1"/>
                          </a:solidFill>
                          <a:effectLst/>
                          <a:latin typeface="Agency FB" panose="020B0503020202020204" pitchFamily="34" charset="0"/>
                        </a:rPr>
                        <a:t>Surau Al Ameen Pusat Da’wah </a:t>
                      </a:r>
                      <a:r>
                        <a:rPr lang="en-US" sz="700" b="1" dirty="0" err="1">
                          <a:solidFill>
                            <a:schemeClr val="bg1"/>
                          </a:solidFill>
                          <a:effectLst/>
                          <a:latin typeface="Agency FB" panose="020B0503020202020204" pitchFamily="34" charset="0"/>
                        </a:rPr>
                        <a:t>Islamiah</a:t>
                      </a:r>
                      <a:r>
                        <a:rPr lang="en-US" sz="700" b="1" dirty="0">
                          <a:solidFill>
                            <a:schemeClr val="bg1"/>
                          </a:solidFill>
                          <a:effectLst/>
                          <a:latin typeface="Agency FB" panose="020B0503020202020204" pitchFamily="34" charset="0"/>
                        </a:rPr>
                        <a:t> (KBM)</a:t>
                      </a:r>
                      <a:endParaRPr lang="en-US" sz="600" b="1" dirty="0">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BRUNEI MUARA</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09.07.2022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537519418"/>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Unit Da’wah Belait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BELAIT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15.07.2022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278427906"/>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13</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Pos Da’wah Kg Selapon</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TEMBURONG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23.07.2022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2150164381"/>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14</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Dewan PESATU daerah Tutong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TUTONG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30.07.2022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671309835"/>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15</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Rumah Kegiatan Ugama Kg Bebuloh (Khas Muslimah)</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BRUNEI MUARA</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06.08.2022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367050263"/>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16</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Masjid Bang Dalam Tutong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TUTONG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13.08.2022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1645986953"/>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17</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Pejabat Unit Da’wah Belait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BELAIT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20.08.2022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3465684319"/>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18</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Rumah Panjang Sibut Temburong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TEMBURONG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27.08.2022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110593910"/>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19</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Surau Al Ameen PDI (Belia Muallaf &amp; KBM - Khas Muslimah)</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BRUNEI MUARA</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10.09.2022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2553963104"/>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20</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Rumah YDP PSI YM Abd Halim Abdullah Igor di RPN Lumut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BELAIT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17.09.2022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1028309688"/>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21</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Rumah Panjang Sumbiling Baru Temburong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TEMBURONG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15.10.2022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3878461363"/>
                  </a:ext>
                </a:extLst>
              </a:tr>
              <a:tr h="321763">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Rumah YDP PNI YM Hj Hazwan Abdullah Kg Perpindahan Rimba</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BRUNEI MUARA</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22.10.2022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1224766426"/>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23</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Rumah Panjang Mendaram Besar Belait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BELAIT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29.10.2022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897282725"/>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24</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Masjid Kampong Penabai Tutong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TUTONG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12.11.2022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561881016"/>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25</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Balai Ibadat Kg Semabat Temburong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TEMBURONG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19.11.2022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357893705"/>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26</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Rumah Kegiatan Ugama Kampong Bebuloh</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BRUNEI MUARA </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26.11.2022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375967441"/>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27</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Masjid Kg Bukit Tutong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TUTONG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10.12.2022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3366786026"/>
                  </a:ext>
                </a:extLst>
              </a:tr>
              <a:tr h="321763">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28</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Masjid Agung Darunnajah Pustussibau Kapuas Hulu Kalimantan Barat Indonesia</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Kapuas Hulu, Kalimantan Barat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17.12.2022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2862756673"/>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29</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Masjid Malai Mahsoor Kg. Sungai Mau</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BELAIT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24.12.2022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1878256435"/>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30</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Rumah YDP PESAT YM Md Ashim Kg Sumbiling Baru</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TEMBURONG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21.01.2023</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4032429216"/>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31</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Balai Ibadat Kg Sibut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TEMBURONG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25.02.2023</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3777441251"/>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32</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Sek. Rendah Sukang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BELAIT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01.04.2023</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1530054493"/>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33</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Darul Muttaqin Kg Kuala Unggar </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TUTONG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03.06.2023</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4135285674"/>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34</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Balai Ibadat Kg Sibut</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TEMBURONG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10.06.2023</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1174935669"/>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35</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Pos Da’wah Selapon</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TEMBURONG</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22.07.2023</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2463805403"/>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36</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Masjid Kg Menunggol</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BRUNEI MUARA</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05.08.2023</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3653581770"/>
                  </a:ext>
                </a:extLst>
              </a:tr>
              <a:tr h="160937">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37</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Masjid Kg Sungai Bunga (Bersama PNI)</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a:solidFill>
                            <a:schemeClr val="bg1"/>
                          </a:solidFill>
                          <a:effectLst/>
                          <a:latin typeface="Agency FB" panose="020B0503020202020204" pitchFamily="34" charset="0"/>
                        </a:rPr>
                        <a:t>BRUNEI MUARA</a:t>
                      </a:r>
                      <a:endParaRPr lang="en-US" sz="600" b="1">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tc>
                  <a:txBody>
                    <a:bodyPr/>
                    <a:lstStyle/>
                    <a:p>
                      <a:pPr marL="0" marR="0" algn="ctr">
                        <a:lnSpc>
                          <a:spcPct val="107000"/>
                        </a:lnSpc>
                        <a:spcBef>
                          <a:spcPts val="0"/>
                        </a:spcBef>
                        <a:spcAft>
                          <a:spcPts val="0"/>
                        </a:spcAft>
                      </a:pPr>
                      <a:r>
                        <a:rPr lang="en-US" sz="700" b="1" dirty="0">
                          <a:solidFill>
                            <a:schemeClr val="bg1"/>
                          </a:solidFill>
                          <a:effectLst/>
                          <a:latin typeface="Agency FB" panose="020B0503020202020204" pitchFamily="34" charset="0"/>
                        </a:rPr>
                        <a:t>09.09.2023</a:t>
                      </a:r>
                      <a:endParaRPr lang="en-US" sz="600" b="1" dirty="0">
                        <a:solidFill>
                          <a:schemeClr val="bg1"/>
                        </a:solidFill>
                        <a:effectLst/>
                        <a:latin typeface="Agency FB" panose="020B0503020202020204" pitchFamily="34" charset="0"/>
                        <a:ea typeface="Calibri" panose="020F0502020204030204" pitchFamily="34" charset="0"/>
                        <a:cs typeface="Arial" panose="020B0604020202020204" pitchFamily="34" charset="0"/>
                      </a:endParaRPr>
                    </a:p>
                  </a:txBody>
                  <a:tcPr marL="39172" marR="39172" marT="0" marB="0" anchor="ctr"/>
                </a:tc>
                <a:extLst>
                  <a:ext uri="{0D108BD9-81ED-4DB2-BD59-A6C34878D82A}">
                    <a16:rowId xmlns:a16="http://schemas.microsoft.com/office/drawing/2014/main" xmlns="" val="1696269456"/>
                  </a:ext>
                </a:extLst>
              </a:tr>
            </a:tbl>
          </a:graphicData>
        </a:graphic>
      </p:graphicFrame>
    </p:spTree>
    <p:extLst>
      <p:ext uri="{BB962C8B-B14F-4D97-AF65-F5344CB8AC3E}">
        <p14:creationId xmlns:p14="http://schemas.microsoft.com/office/powerpoint/2010/main" val="2049147594"/>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xmlns="" id="{5086F4CC-60E7-42E6-B441-E1887F99A076}"/>
              </a:ext>
            </a:extLst>
          </p:cNvPr>
          <p:cNvSpPr txBox="1">
            <a:spLocks noChangeArrowheads="1"/>
          </p:cNvSpPr>
          <p:nvPr/>
        </p:nvSpPr>
        <p:spPr bwMode="auto">
          <a:xfrm>
            <a:off x="882175" y="2877847"/>
            <a:ext cx="2712720" cy="652780"/>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marL="0" marR="0" algn="just">
              <a:lnSpc>
                <a:spcPct val="107000"/>
              </a:lnSpc>
              <a:spcBef>
                <a:spcPts val="0"/>
              </a:spcBef>
              <a:spcAft>
                <a:spcPts val="800"/>
              </a:spcAft>
            </a:pPr>
            <a:r>
              <a:rPr lang="en-US" sz="900" dirty="0">
                <a:effectLst/>
                <a:latin typeface="AlbertaExtralight" panose="020B7200000000000000" pitchFamily="34" charset="0"/>
                <a:ea typeface="Calibri" panose="020F0502020204030204" pitchFamily="34" charset="0"/>
                <a:cs typeface="Arial" panose="020B0604020202020204" pitchFamily="34" charset="0"/>
              </a:rPr>
              <a:t>23.04.2022, Daerah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Belait</a:t>
            </a:r>
            <a:r>
              <a:rPr lang="en-US" sz="900" dirty="0">
                <a:effectLst/>
                <a:latin typeface="AlbertaExtralight" panose="020B7200000000000000" pitchFamily="34" charset="0"/>
                <a:ea typeface="Calibri" panose="020F0502020204030204" pitchFamily="34" charset="0"/>
                <a:cs typeface="Arial" panose="020B0604020202020204" pitchFamily="34" charset="0"/>
              </a:rPr>
              <a:t>. Safari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Munajat</a:t>
            </a:r>
            <a:r>
              <a:rPr lang="en-US" sz="900" dirty="0">
                <a:effectLst/>
                <a:latin typeface="AlbertaExtralight" panose="020B7200000000000000" pitchFamily="34" charset="0"/>
                <a:ea typeface="Calibri" panose="020F0502020204030204" pitchFamily="34" charset="0"/>
                <a:cs typeface="Arial" panose="020B0604020202020204" pitchFamily="34" charset="0"/>
              </a:rPr>
              <a:t> kali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pertama</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diadakan</a:t>
            </a:r>
            <a:r>
              <a:rPr lang="en-US" sz="900" dirty="0">
                <a:effectLst/>
                <a:latin typeface="AlbertaExtralight" panose="020B7200000000000000" pitchFamily="34" charset="0"/>
                <a:ea typeface="Calibri" panose="020F0502020204030204" pitchFamily="34" charset="0"/>
                <a:cs typeface="Arial" panose="020B0604020202020204" pitchFamily="34" charset="0"/>
              </a:rPr>
              <a:t> di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Rumah</a:t>
            </a:r>
            <a:r>
              <a:rPr lang="en-US" sz="900" dirty="0">
                <a:effectLst/>
                <a:latin typeface="AlbertaExtralight" panose="020B7200000000000000" pitchFamily="34" charset="0"/>
                <a:ea typeface="Calibri" panose="020F0502020204030204" pitchFamily="34" charset="0"/>
                <a:cs typeface="Arial" panose="020B0604020202020204" pitchFamily="34" charset="0"/>
              </a:rPr>
              <a:t> Panjang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Mendaram</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Besar</a:t>
            </a:r>
            <a:r>
              <a:rPr lang="en-US" sz="900" dirty="0">
                <a:effectLst/>
                <a:latin typeface="AlbertaExtralight" panose="020B7200000000000000" pitchFamily="34" charset="0"/>
                <a:ea typeface="Calibri" panose="020F0502020204030204" pitchFamily="34" charset="0"/>
                <a:cs typeface="Arial" panose="020B0604020202020204" pitchFamily="34" charset="0"/>
              </a:rPr>
              <a:t>. Antara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hadir</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Ustaz</a:t>
            </a:r>
            <a:r>
              <a:rPr lang="en-US" sz="900" dirty="0">
                <a:effectLst/>
                <a:latin typeface="AlbertaExtralight" panose="020B7200000000000000" pitchFamily="34" charset="0"/>
                <a:ea typeface="Calibri" panose="020F0502020204030204" pitchFamily="34" charset="0"/>
                <a:cs typeface="Arial" panose="020B0604020202020204" pitchFamily="34" charset="0"/>
              </a:rPr>
              <a:t> Abd Aziz bin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Hj</a:t>
            </a:r>
            <a:r>
              <a:rPr lang="en-US" sz="900" dirty="0">
                <a:effectLst/>
                <a:latin typeface="AlbertaExtralight" panose="020B7200000000000000" pitchFamily="34" charset="0"/>
                <a:ea typeface="Calibri" panose="020F0502020204030204" pitchFamily="34" charset="0"/>
                <a:cs typeface="Arial" panose="020B0604020202020204" pitchFamily="34" charset="0"/>
              </a:rPr>
              <a:t> Abd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Kahar</a:t>
            </a:r>
            <a:r>
              <a:rPr lang="en-US" sz="900" dirty="0">
                <a:effectLst/>
                <a:latin typeface="AlbertaExtralight" panose="020B7200000000000000" pitchFamily="34" charset="0"/>
                <a:ea typeface="Calibri" panose="020F0502020204030204" pitchFamily="34" charset="0"/>
                <a:cs typeface="Arial" panose="020B0604020202020204" pitchFamily="34" charset="0"/>
              </a:rPr>
              <a:t> - PD1 dan juga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Awg</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Berandi</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anak</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Jamau</a:t>
            </a:r>
            <a:r>
              <a:rPr lang="en-US" sz="900" dirty="0">
                <a:effectLst/>
                <a:latin typeface="AlbertaExtralight" panose="020B7200000000000000" pitchFamily="34" charset="0"/>
                <a:ea typeface="Calibri" panose="020F0502020204030204" pitchFamily="34" charset="0"/>
                <a:cs typeface="Arial" panose="020B0604020202020204" pitchFamily="34" charset="0"/>
              </a:rPr>
              <a:t> -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Tuai</a:t>
            </a:r>
            <a:r>
              <a:rPr lang="en-US" sz="900" dirty="0">
                <a:effectLst/>
                <a:latin typeface="AlbertaExtralight" panose="020B7200000000000000" pitchFamily="34" charset="0"/>
                <a:ea typeface="Calibri" panose="020F0502020204030204" pitchFamily="34" charset="0"/>
                <a:cs typeface="Arial" panose="020B0604020202020204" pitchFamily="34" charset="0"/>
              </a:rPr>
              <a:t> RP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Mendaram</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Besar</a:t>
            </a:r>
            <a:r>
              <a:rPr lang="en-US" sz="900" dirty="0">
                <a:effectLst/>
                <a:latin typeface="AlbertaExtralight" panose="020B7200000000000000" pitchFamily="34" charset="0"/>
                <a:ea typeface="Calibri" panose="020F0502020204030204" pitchFamily="34"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 Box 2">
            <a:extLst>
              <a:ext uri="{FF2B5EF4-FFF2-40B4-BE49-F238E27FC236}">
                <a16:creationId xmlns:a16="http://schemas.microsoft.com/office/drawing/2014/main" xmlns="" id="{6D623C6D-74A5-42BD-B2F1-848797C0F2EC}"/>
              </a:ext>
            </a:extLst>
          </p:cNvPr>
          <p:cNvSpPr txBox="1">
            <a:spLocks noChangeArrowheads="1"/>
          </p:cNvSpPr>
          <p:nvPr/>
        </p:nvSpPr>
        <p:spPr bwMode="auto">
          <a:xfrm>
            <a:off x="4921010" y="2824299"/>
            <a:ext cx="2712720" cy="788520"/>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marL="0" marR="0" algn="just">
              <a:lnSpc>
                <a:spcPct val="107000"/>
              </a:lnSpc>
              <a:spcBef>
                <a:spcPts val="0"/>
              </a:spcBef>
              <a:spcAft>
                <a:spcPts val="800"/>
              </a:spcAft>
            </a:pPr>
            <a:r>
              <a:rPr lang="en-US" sz="900" dirty="0">
                <a:effectLst/>
                <a:latin typeface="AlbertaExtralight" panose="020B7200000000000000" pitchFamily="34" charset="0"/>
                <a:ea typeface="Calibri" panose="020F0502020204030204" pitchFamily="34" charset="0"/>
                <a:cs typeface="Arial" panose="020B0604020202020204" pitchFamily="34" charset="0"/>
              </a:rPr>
              <a:t>13.08.2022, Daerah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Tutong</a:t>
            </a:r>
            <a:r>
              <a:rPr lang="en-US" sz="900" dirty="0">
                <a:effectLst/>
                <a:latin typeface="AlbertaExtralight" panose="020B7200000000000000" pitchFamily="34" charset="0"/>
                <a:ea typeface="Calibri" panose="020F0502020204030204" pitchFamily="34" charset="0"/>
                <a:cs typeface="Arial" panose="020B0604020202020204" pitchFamily="34" charset="0"/>
              </a:rPr>
              <a:t>. Safari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Munajat</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diadakan</a:t>
            </a:r>
            <a:r>
              <a:rPr lang="en-US" sz="900" dirty="0">
                <a:effectLst/>
                <a:latin typeface="AlbertaExtralight" panose="020B7200000000000000" pitchFamily="34" charset="0"/>
                <a:ea typeface="Calibri" panose="020F0502020204030204" pitchFamily="34" charset="0"/>
                <a:cs typeface="Arial" panose="020B0604020202020204" pitchFamily="34" charset="0"/>
              </a:rPr>
              <a:t> di Masjid Bang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Dalam</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Antar</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hadir</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Abang</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Hazmin</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Abang</a:t>
            </a:r>
            <a:r>
              <a:rPr lang="en-US" sz="900" dirty="0">
                <a:effectLst/>
                <a:latin typeface="AlbertaExtralight" panose="020B7200000000000000" pitchFamily="34" charset="0"/>
                <a:ea typeface="Calibri" panose="020F0502020204030204" pitchFamily="34" charset="0"/>
                <a:cs typeface="Arial" panose="020B0604020202020204" pitchFamily="34" charset="0"/>
              </a:rPr>
              <a:t> Taha Tim.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Raes</a:t>
            </a:r>
            <a:r>
              <a:rPr lang="en-US" sz="900" dirty="0">
                <a:effectLst/>
                <a:latin typeface="AlbertaExtralight" panose="020B7200000000000000" pitchFamily="34" charset="0"/>
                <a:ea typeface="Calibri" panose="020F0502020204030204" pitchFamily="34" charset="0"/>
                <a:cs typeface="Arial" panose="020B0604020202020204" pitchFamily="34" charset="0"/>
              </a:rPr>
              <a:t> KUPU SB dan juga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Ustaz</a:t>
            </a:r>
            <a:r>
              <a:rPr lang="en-US" sz="900" dirty="0">
                <a:effectLst/>
                <a:latin typeface="AlbertaExtralight" panose="020B7200000000000000" pitchFamily="34" charset="0"/>
                <a:ea typeface="Calibri" panose="020F0502020204030204" pitchFamily="34" charset="0"/>
                <a:cs typeface="Arial" panose="020B0604020202020204" pitchFamily="34" charset="0"/>
              </a:rPr>
              <a:t> Abd Aziz bin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Hj</a:t>
            </a:r>
            <a:r>
              <a:rPr lang="en-US" sz="900" dirty="0">
                <a:effectLst/>
                <a:latin typeface="AlbertaExtralight" panose="020B7200000000000000" pitchFamily="34" charset="0"/>
                <a:ea typeface="Calibri" panose="020F0502020204030204" pitchFamily="34" charset="0"/>
                <a:cs typeface="Arial" panose="020B0604020202020204" pitchFamily="34" charset="0"/>
              </a:rPr>
              <a:t> Abd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Kahar</a:t>
            </a:r>
            <a:r>
              <a:rPr lang="en-US" sz="900" dirty="0">
                <a:effectLst/>
                <a:latin typeface="AlbertaExtralight" panose="020B7200000000000000" pitchFamily="34" charset="0"/>
                <a:ea typeface="Calibri" panose="020F0502020204030204" pitchFamily="34" charset="0"/>
                <a:cs typeface="Arial" panose="020B0604020202020204" pitchFamily="34" charset="0"/>
              </a:rPr>
              <a:t> - PD1]</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4F5216EC-BB7D-494C-8446-D9C54E2951B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7227" y="448236"/>
            <a:ext cx="3605793" cy="2377157"/>
          </a:xfrm>
          <a:prstGeom prst="rect">
            <a:avLst/>
          </a:prstGeom>
          <a:noFill/>
          <a:ln>
            <a:noFill/>
          </a:ln>
        </p:spPr>
      </p:pic>
      <p:pic>
        <p:nvPicPr>
          <p:cNvPr id="10" name="Picture 9">
            <a:extLst>
              <a:ext uri="{FF2B5EF4-FFF2-40B4-BE49-F238E27FC236}">
                <a16:creationId xmlns:a16="http://schemas.microsoft.com/office/drawing/2014/main" xmlns="" id="{2198182E-1723-43E9-ACBA-B49DDE56353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183" y="417936"/>
            <a:ext cx="3505932" cy="2452017"/>
          </a:xfrm>
          <a:prstGeom prst="rect">
            <a:avLst/>
          </a:prstGeom>
          <a:noFill/>
          <a:ln>
            <a:noFill/>
          </a:ln>
        </p:spPr>
      </p:pic>
      <p:sp>
        <p:nvSpPr>
          <p:cNvPr id="11" name="Text Box 2">
            <a:extLst>
              <a:ext uri="{FF2B5EF4-FFF2-40B4-BE49-F238E27FC236}">
                <a16:creationId xmlns:a16="http://schemas.microsoft.com/office/drawing/2014/main" xmlns="" id="{2FC1363F-0063-4985-A0C8-68DD57C827DD}"/>
              </a:ext>
            </a:extLst>
          </p:cNvPr>
          <p:cNvSpPr txBox="1">
            <a:spLocks noChangeArrowheads="1"/>
          </p:cNvSpPr>
          <p:nvPr/>
        </p:nvSpPr>
        <p:spPr bwMode="auto">
          <a:xfrm>
            <a:off x="882175" y="5922202"/>
            <a:ext cx="2712720" cy="793750"/>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marL="0" marR="0" algn="just">
              <a:lnSpc>
                <a:spcPct val="107000"/>
              </a:lnSpc>
              <a:spcBef>
                <a:spcPts val="0"/>
              </a:spcBef>
              <a:spcAft>
                <a:spcPts val="800"/>
              </a:spcAft>
            </a:pPr>
            <a:r>
              <a:rPr lang="en-US" sz="900" dirty="0">
                <a:effectLst/>
                <a:latin typeface="AlbertaExtralight" panose="020B7200000000000000" pitchFamily="34" charset="0"/>
                <a:ea typeface="Calibri" panose="020F0502020204030204" pitchFamily="34" charset="0"/>
                <a:cs typeface="Arial" panose="020B0604020202020204" pitchFamily="34" charset="0"/>
              </a:rPr>
              <a:t>17.12.2022,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Putussibau</a:t>
            </a:r>
            <a:r>
              <a:rPr lang="en-US" sz="900" dirty="0">
                <a:effectLst/>
                <a:latin typeface="AlbertaExtralight" panose="020B7200000000000000" pitchFamily="34" charset="0"/>
                <a:ea typeface="Calibri" panose="020F0502020204030204" pitchFamily="34" charset="0"/>
                <a:cs typeface="Arial" panose="020B0604020202020204" pitchFamily="34" charset="0"/>
              </a:rPr>
              <a:t>, Kapuas Hulu, Kalimantan Barat, Indonesia. Safari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Munajat</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diadakan</a:t>
            </a:r>
            <a:r>
              <a:rPr lang="en-US" sz="900" dirty="0">
                <a:effectLst/>
                <a:latin typeface="AlbertaExtralight" panose="020B7200000000000000" pitchFamily="34" charset="0"/>
                <a:ea typeface="Calibri" panose="020F0502020204030204" pitchFamily="34" charset="0"/>
                <a:cs typeface="Arial" panose="020B0604020202020204" pitchFamily="34" charset="0"/>
              </a:rPr>
              <a:t> di Masjid Agung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Darunnajah</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smtClean="0">
                <a:effectLst/>
                <a:latin typeface="AlbertaExtralight" panose="020B7200000000000000" pitchFamily="34" charset="0"/>
                <a:ea typeface="Calibri" panose="020F0502020204030204" pitchFamily="34" charset="0"/>
                <a:cs typeface="Arial" panose="020B0604020202020204" pitchFamily="34" charset="0"/>
              </a:rPr>
              <a:t>Antara yang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hadir</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Pg</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Hj</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Jufri</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Pg</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Hj</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Hidup</a:t>
            </a:r>
            <a:r>
              <a:rPr lang="en-US" sz="900" dirty="0">
                <a:effectLst/>
                <a:latin typeface="AlbertaExtralight" panose="020B7200000000000000" pitchFamily="34" charset="0"/>
                <a:ea typeface="Calibri" panose="020F0502020204030204" pitchFamily="34" charset="0"/>
                <a:cs typeface="Arial" panose="020B0604020202020204" pitchFamily="34" charset="0"/>
              </a:rPr>
              <a:t> Pmk. PD3,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Mohd</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Syukri</a:t>
            </a:r>
            <a:r>
              <a:rPr lang="en-US" sz="900" dirty="0">
                <a:effectLst/>
                <a:latin typeface="AlbertaExtralight" panose="020B7200000000000000" pitchFamily="34" charset="0"/>
                <a:ea typeface="Calibri" panose="020F0502020204030204" pitchFamily="34" charset="0"/>
                <a:cs typeface="Arial" panose="020B0604020202020204" pitchFamily="34" charset="0"/>
              </a:rPr>
              <a:t> -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Ketua</a:t>
            </a:r>
            <a:r>
              <a:rPr lang="en-US" sz="900" dirty="0">
                <a:effectLst/>
                <a:latin typeface="AlbertaExtralight" panose="020B7200000000000000" pitchFamily="34" charset="0"/>
                <a:ea typeface="Calibri" panose="020F0502020204030204" pitchFamily="34" charset="0"/>
                <a:cs typeface="Arial" panose="020B0604020202020204" pitchFamily="34" charset="0"/>
              </a:rPr>
              <a:t> DDII &amp; H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Yoyet</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Rifani</a:t>
            </a:r>
            <a:r>
              <a:rPr lang="en-US" sz="900" dirty="0">
                <a:effectLst/>
                <a:latin typeface="AlbertaExtralight" panose="020B7200000000000000" pitchFamily="34" charset="0"/>
                <a:ea typeface="Calibri" panose="020F0502020204030204" pitchFamily="34" charset="0"/>
                <a:cs typeface="Arial" panose="020B0604020202020204" pitchFamily="34" charset="0"/>
              </a:rPr>
              <a:t> Lim -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Persatuan</a:t>
            </a:r>
            <a:r>
              <a:rPr lang="en-US" sz="900" dirty="0">
                <a:effectLst/>
                <a:latin typeface="AlbertaExtralight" panose="020B7200000000000000" pitchFamily="34" charset="0"/>
                <a:ea typeface="Calibri" panose="020F0502020204030204" pitchFamily="34" charset="0"/>
                <a:cs typeface="Arial" panose="020B0604020202020204" pitchFamily="34" charset="0"/>
              </a:rPr>
              <a:t> Islam Tiong Hua Indonesia PITI]</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xmlns="" id="{4F89E072-F9D0-4D97-BD47-6A39E2250B6D}"/>
              </a:ext>
            </a:extLst>
          </p:cNvPr>
          <p:cNvSpPr txBox="1">
            <a:spLocks noChangeArrowheads="1"/>
          </p:cNvSpPr>
          <p:nvPr/>
        </p:nvSpPr>
        <p:spPr bwMode="auto">
          <a:xfrm>
            <a:off x="4921010" y="5922202"/>
            <a:ext cx="2712720" cy="793750"/>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marL="0" marR="0" algn="just">
              <a:lnSpc>
                <a:spcPct val="107000"/>
              </a:lnSpc>
              <a:spcBef>
                <a:spcPts val="0"/>
              </a:spcBef>
              <a:spcAft>
                <a:spcPts val="800"/>
              </a:spcAft>
            </a:pPr>
            <a:r>
              <a:rPr lang="en-US" sz="900" dirty="0">
                <a:effectLst/>
                <a:latin typeface="AlbertaExtralight" panose="020B7200000000000000" pitchFamily="34" charset="0"/>
                <a:ea typeface="Calibri" panose="020F0502020204030204" pitchFamily="34" charset="0"/>
                <a:cs typeface="Arial" panose="020B0604020202020204" pitchFamily="34" charset="0"/>
              </a:rPr>
              <a:t>01.04.2023, Daerah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Belait</a:t>
            </a:r>
            <a:r>
              <a:rPr lang="en-US" sz="900" dirty="0">
                <a:effectLst/>
                <a:latin typeface="AlbertaExtralight" panose="020B7200000000000000" pitchFamily="34" charset="0"/>
                <a:ea typeface="Calibri" panose="020F0502020204030204" pitchFamily="34" charset="0"/>
                <a:cs typeface="Arial" panose="020B0604020202020204" pitchFamily="34" charset="0"/>
              </a:rPr>
              <a:t>. Safari Munaja.t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diadakan</a:t>
            </a:r>
            <a:r>
              <a:rPr lang="en-US" sz="900" dirty="0">
                <a:effectLst/>
                <a:latin typeface="AlbertaExtralight" panose="020B7200000000000000" pitchFamily="34" charset="0"/>
                <a:ea typeface="Calibri" panose="020F0502020204030204" pitchFamily="34" charset="0"/>
                <a:cs typeface="Arial" panose="020B0604020202020204" pitchFamily="34" charset="0"/>
              </a:rPr>
              <a:t> di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Sekolah</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Rendah</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Sukang</a:t>
            </a:r>
            <a:r>
              <a:rPr lang="en-US" sz="900" dirty="0">
                <a:effectLst/>
                <a:latin typeface="AlbertaExtralight" panose="020B7200000000000000" pitchFamily="34" charset="0"/>
                <a:ea typeface="Calibri" panose="020F0502020204030204" pitchFamily="34" charset="0"/>
                <a:cs typeface="Arial" panose="020B0604020202020204" pitchFamily="34" charset="0"/>
              </a:rPr>
              <a:t>. Antara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hadir</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Ustaz</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Hj</a:t>
            </a:r>
            <a:r>
              <a:rPr lang="en-US" sz="900" dirty="0">
                <a:effectLst/>
                <a:latin typeface="AlbertaExtralight" panose="020B7200000000000000" pitchFamily="34" charset="0"/>
                <a:ea typeface="Calibri" panose="020F0502020204030204" pitchFamily="34" charset="0"/>
                <a:cs typeface="Arial" panose="020B0604020202020204" pitchFamily="34" charset="0"/>
              </a:rPr>
              <a:t> Abd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Rajid</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Hj</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Mohd</a:t>
            </a:r>
            <a:r>
              <a:rPr lang="en-US" sz="900" dirty="0">
                <a:effectLst/>
                <a:latin typeface="AlbertaExtralight" panose="020B7200000000000000" pitchFamily="34" charset="0"/>
                <a:ea typeface="Calibri" panose="020F0502020204030204" pitchFamily="34" charset="0"/>
                <a:cs typeface="Arial" panose="020B0604020202020204" pitchFamily="34" charset="0"/>
              </a:rPr>
              <a:t> Salleh – PD,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Hj</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Abdus</a:t>
            </a:r>
            <a:r>
              <a:rPr lang="en-US" sz="900" dirty="0">
                <a:effectLst/>
                <a:latin typeface="AlbertaExtralight" panose="020B7200000000000000" pitchFamily="34" charset="0"/>
                <a:ea typeface="Calibri" panose="020F0502020204030204" pitchFamily="34" charset="0"/>
                <a:cs typeface="Arial" panose="020B0604020202020204" pitchFamily="34" charset="0"/>
              </a:rPr>
              <a:t> Salam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Hj</a:t>
            </a:r>
            <a:r>
              <a:rPr lang="en-US" sz="900" dirty="0">
                <a:effectLst/>
                <a:latin typeface="AlbertaExtralight" panose="020B7200000000000000" pitchFamily="34" charset="0"/>
                <a:ea typeface="Calibri" panose="020F0502020204030204" pitchFamily="34" charset="0"/>
                <a:cs typeface="Arial" panose="020B0604020202020204" pitchFamily="34" charset="0"/>
              </a:rPr>
              <a:t> Abd Rahman –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Pmk</a:t>
            </a:r>
            <a:r>
              <a:rPr lang="en-US" sz="900" dirty="0">
                <a:effectLst/>
                <a:latin typeface="AlbertaExtralight" panose="020B7200000000000000" pitchFamily="34" charset="0"/>
                <a:ea typeface="Calibri" panose="020F0502020204030204" pitchFamily="34" charset="0"/>
                <a:cs typeface="Arial" panose="020B0604020202020204" pitchFamily="34" charset="0"/>
              </a:rPr>
              <a:t> PD1, Guru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Besar</a:t>
            </a:r>
            <a:r>
              <a:rPr lang="en-US" sz="900" dirty="0">
                <a:effectLst/>
                <a:latin typeface="AlbertaExtralight" panose="020B7200000000000000" pitchFamily="34" charset="0"/>
                <a:ea typeface="Calibri" panose="020F0502020204030204" pitchFamily="34" charset="0"/>
                <a:cs typeface="Arial" panose="020B0604020202020204" pitchFamily="34" charset="0"/>
              </a:rPr>
              <a:t> SR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Sukang</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Ketua</a:t>
            </a:r>
            <a:r>
              <a:rPr lang="en-US" sz="900" dirty="0">
                <a:effectLst/>
                <a:latin typeface="AlbertaExtralight" panose="020B7200000000000000" pitchFamily="34" charset="0"/>
                <a:ea typeface="Calibri" panose="020F0502020204030204" pitchFamily="34" charset="0"/>
                <a:cs typeface="Arial" panose="020B0604020202020204" pitchFamily="34" charset="0"/>
              </a:rPr>
              <a:t> Guru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Ugama</a:t>
            </a:r>
            <a:r>
              <a:rPr lang="en-US" sz="900" dirty="0">
                <a:effectLst/>
                <a:latin typeface="AlbertaExtralight" panose="020B7200000000000000" pitchFamily="34" charset="0"/>
                <a:ea typeface="Calibri" panose="020F0502020204030204" pitchFamily="34" charset="0"/>
                <a:cs typeface="Arial" panose="020B0604020202020204" pitchFamily="34" charset="0"/>
              </a:rPr>
              <a:t> SR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Sukang</a:t>
            </a:r>
            <a:r>
              <a:rPr lang="en-US" sz="900" dirty="0">
                <a:effectLst/>
                <a:latin typeface="AlbertaExtralight" panose="020B7200000000000000" pitchFamily="34" charset="0"/>
                <a:ea typeface="Calibri" panose="020F0502020204030204" pitchFamily="34" charset="0"/>
                <a:cs typeface="Arial" panose="020B0604020202020204" pitchFamily="34" charset="0"/>
              </a:rPr>
              <a:t> &amp; Imam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Balai</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Ibadat</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Sukang</a:t>
            </a:r>
            <a:r>
              <a:rPr lang="en-US" sz="900" dirty="0">
                <a:effectLst/>
                <a:latin typeface="AlbertaExtralight" panose="020B7200000000000000" pitchFamily="34" charset="0"/>
                <a:ea typeface="Calibri" panose="020F0502020204030204" pitchFamily="34"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xmlns="" id="{65A27C8B-E33C-49DD-8AB1-14F307C75AC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4567" y="3744866"/>
            <a:ext cx="3611114" cy="2096173"/>
          </a:xfrm>
          <a:prstGeom prst="rect">
            <a:avLst/>
          </a:prstGeom>
          <a:noFill/>
          <a:ln>
            <a:noFill/>
          </a:ln>
        </p:spPr>
      </p:pic>
      <p:pic>
        <p:nvPicPr>
          <p:cNvPr id="14" name="Picture 13">
            <a:extLst>
              <a:ext uri="{FF2B5EF4-FFF2-40B4-BE49-F238E27FC236}">
                <a16:creationId xmlns:a16="http://schemas.microsoft.com/office/drawing/2014/main" xmlns="" id="{859DEC09-0DB0-4FB3-BCD7-D31951BB30B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886" y="3744866"/>
            <a:ext cx="3504229" cy="2096173"/>
          </a:xfrm>
          <a:prstGeom prst="rect">
            <a:avLst/>
          </a:prstGeom>
          <a:noFill/>
          <a:ln>
            <a:noFill/>
          </a:ln>
        </p:spPr>
      </p:pic>
      <p:pic>
        <p:nvPicPr>
          <p:cNvPr id="15" name="Picture 14">
            <a:extLst>
              <a:ext uri="{FF2B5EF4-FFF2-40B4-BE49-F238E27FC236}">
                <a16:creationId xmlns:a16="http://schemas.microsoft.com/office/drawing/2014/main" xmlns="" id="{629D2496-AD55-422E-843E-62EA79E87931}"/>
              </a:ext>
            </a:extLst>
          </p:cNvPr>
          <p:cNvPicPr/>
          <p:nvPr/>
        </p:nvPicPr>
        <p:blipFill>
          <a:blip r:embed="rId7" cstate="print">
            <a:extLst>
              <a:ext uri="{28A0092B-C50C-407E-A947-70E740481C1C}">
                <a14:useLocalDpi xmlns:a14="http://schemas.microsoft.com/office/drawing/2010/main" val="0"/>
              </a:ext>
            </a:extLst>
          </a:blip>
          <a:stretch>
            <a:fillRect/>
          </a:stretch>
        </p:blipFill>
        <p:spPr bwMode="auto">
          <a:xfrm>
            <a:off x="8271132" y="410162"/>
            <a:ext cx="3352055" cy="2415231"/>
          </a:xfrm>
          <a:prstGeom prst="rect">
            <a:avLst/>
          </a:prstGeom>
          <a:noFill/>
          <a:ln>
            <a:noFill/>
          </a:ln>
        </p:spPr>
      </p:pic>
      <p:pic>
        <p:nvPicPr>
          <p:cNvPr id="16" name="Picture 15">
            <a:extLst>
              <a:ext uri="{FF2B5EF4-FFF2-40B4-BE49-F238E27FC236}">
                <a16:creationId xmlns:a16="http://schemas.microsoft.com/office/drawing/2014/main" xmlns="" id="{CC285CCC-02C4-4AC8-BF09-819AA04AD3E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87205" y="3726658"/>
            <a:ext cx="3335982" cy="2039620"/>
          </a:xfrm>
          <a:prstGeom prst="rect">
            <a:avLst/>
          </a:prstGeom>
          <a:noFill/>
          <a:ln>
            <a:noFill/>
          </a:ln>
        </p:spPr>
      </p:pic>
      <p:sp>
        <p:nvSpPr>
          <p:cNvPr id="17" name="Text Box 2">
            <a:extLst>
              <a:ext uri="{FF2B5EF4-FFF2-40B4-BE49-F238E27FC236}">
                <a16:creationId xmlns:a16="http://schemas.microsoft.com/office/drawing/2014/main" xmlns="" id="{613561F6-FC61-4889-B887-D2929DC13EB4}"/>
              </a:ext>
            </a:extLst>
          </p:cNvPr>
          <p:cNvSpPr txBox="1">
            <a:spLocks noChangeArrowheads="1"/>
          </p:cNvSpPr>
          <p:nvPr/>
        </p:nvSpPr>
        <p:spPr bwMode="auto">
          <a:xfrm>
            <a:off x="8671824" y="2819069"/>
            <a:ext cx="2712720" cy="793750"/>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marL="0" marR="0" algn="just">
              <a:lnSpc>
                <a:spcPct val="107000"/>
              </a:lnSpc>
              <a:spcBef>
                <a:spcPts val="0"/>
              </a:spcBef>
              <a:spcAft>
                <a:spcPts val="800"/>
              </a:spcAft>
            </a:pPr>
            <a:r>
              <a:rPr lang="en-US" sz="900" dirty="0">
                <a:effectLst/>
                <a:latin typeface="AlbertaExtralight" panose="020B7200000000000000" pitchFamily="34" charset="0"/>
                <a:ea typeface="Calibri" panose="020F0502020204030204" pitchFamily="34" charset="0"/>
                <a:cs typeface="Arial" panose="020B0604020202020204" pitchFamily="34" charset="0"/>
              </a:rPr>
              <a:t>10.06.2023, Daerah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Temburong</a:t>
            </a:r>
            <a:r>
              <a:rPr lang="en-US" sz="900" dirty="0">
                <a:effectLst/>
                <a:latin typeface="AlbertaExtralight" panose="020B7200000000000000" pitchFamily="34" charset="0"/>
                <a:ea typeface="Calibri" panose="020F0502020204030204" pitchFamily="34" charset="0"/>
                <a:cs typeface="Arial" panose="020B0604020202020204" pitchFamily="34" charset="0"/>
              </a:rPr>
              <a:t>. Safari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Munajat</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diadakan</a:t>
            </a:r>
            <a:r>
              <a:rPr lang="en-US" sz="900" dirty="0">
                <a:effectLst/>
                <a:latin typeface="AlbertaExtralight" panose="020B7200000000000000" pitchFamily="34" charset="0"/>
                <a:ea typeface="Calibri" panose="020F0502020204030204" pitchFamily="34" charset="0"/>
                <a:cs typeface="Arial" panose="020B0604020202020204" pitchFamily="34" charset="0"/>
              </a:rPr>
              <a:t> di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Balai</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Ibadat</a:t>
            </a:r>
            <a:r>
              <a:rPr lang="en-US" sz="900" dirty="0">
                <a:effectLst/>
                <a:latin typeface="AlbertaExtralight" panose="020B7200000000000000" pitchFamily="34" charset="0"/>
                <a:ea typeface="Calibri" panose="020F0502020204030204" pitchFamily="34" charset="0"/>
                <a:cs typeface="Arial" panose="020B0604020202020204" pitchFamily="34" charset="0"/>
              </a:rPr>
              <a:t> Kg.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Sibut</a:t>
            </a:r>
            <a:r>
              <a:rPr lang="en-US" sz="900" dirty="0">
                <a:effectLst/>
                <a:latin typeface="AlbertaExtralight" panose="020B7200000000000000" pitchFamily="34" charset="0"/>
                <a:ea typeface="Calibri" panose="020F0502020204030204" pitchFamily="34" charset="0"/>
                <a:cs typeface="Arial" panose="020B0604020202020204" pitchFamily="34" charset="0"/>
              </a:rPr>
              <a:t>. Antara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hadir</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Awg</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Suhaili</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Hj</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Badas</a:t>
            </a:r>
            <a:r>
              <a:rPr lang="en-US" sz="900" dirty="0">
                <a:effectLst/>
                <a:latin typeface="AlbertaExtralight" panose="020B7200000000000000" pitchFamily="34" charset="0"/>
                <a:ea typeface="Calibri" panose="020F0502020204030204" pitchFamily="34" charset="0"/>
                <a:cs typeface="Arial" panose="020B0604020202020204" pitchFamily="34" charset="0"/>
              </a:rPr>
              <a:t> – Pmk.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Ketua</a:t>
            </a:r>
            <a:r>
              <a:rPr lang="en-US" sz="900" dirty="0">
                <a:effectLst/>
                <a:latin typeface="AlbertaExtralight" panose="020B7200000000000000" pitchFamily="34" charset="0"/>
                <a:ea typeface="Calibri" panose="020F0502020204030204" pitchFamily="34" charset="0"/>
                <a:cs typeface="Arial" panose="020B0604020202020204" pitchFamily="34" charset="0"/>
              </a:rPr>
              <a:t> Kampong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Sibut</a:t>
            </a:r>
            <a:r>
              <a:rPr lang="en-US" sz="900" dirty="0">
                <a:effectLst/>
                <a:latin typeface="AlbertaExtralight" panose="020B7200000000000000" pitchFamily="34" charset="0"/>
                <a:ea typeface="Calibri" panose="020F0502020204030204" pitchFamily="34" charset="0"/>
                <a:cs typeface="Arial" panose="020B0604020202020204" pitchFamily="34" charset="0"/>
              </a:rPr>
              <a:t>, Md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Ashim</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Amrullah</a:t>
            </a:r>
            <a:r>
              <a:rPr lang="en-US" sz="900" dirty="0">
                <a:effectLst/>
                <a:latin typeface="AlbertaExtralight" panose="020B7200000000000000" pitchFamily="34" charset="0"/>
                <a:ea typeface="Calibri" panose="020F0502020204030204" pitchFamily="34" charset="0"/>
                <a:cs typeface="Arial" panose="020B0604020202020204" pitchFamily="34" charset="0"/>
              </a:rPr>
              <a:t> Abdullah - YDP PESAT &amp; Indra Abdul Rahman - Wakil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rombongan</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muallaf</a:t>
            </a:r>
            <a:r>
              <a:rPr lang="en-US" sz="900" dirty="0">
                <a:effectLst/>
                <a:latin typeface="AlbertaExtralight" panose="020B7200000000000000" pitchFamily="34" charset="0"/>
                <a:ea typeface="Calibri" panose="020F0502020204030204" pitchFamily="34" charset="0"/>
                <a:cs typeface="Arial" panose="020B0604020202020204" pitchFamily="34" charset="0"/>
              </a:rPr>
              <a:t> Kalimantan Barat YKBSBI]</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 Box 2">
            <a:extLst>
              <a:ext uri="{FF2B5EF4-FFF2-40B4-BE49-F238E27FC236}">
                <a16:creationId xmlns:a16="http://schemas.microsoft.com/office/drawing/2014/main" xmlns="" id="{0952AC85-26BA-42AB-A0E7-DF5A259FC669}"/>
              </a:ext>
            </a:extLst>
          </p:cNvPr>
          <p:cNvSpPr txBox="1">
            <a:spLocks noChangeArrowheads="1"/>
          </p:cNvSpPr>
          <p:nvPr/>
        </p:nvSpPr>
        <p:spPr bwMode="auto">
          <a:xfrm>
            <a:off x="8671824" y="5897650"/>
            <a:ext cx="2712720" cy="793749"/>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marL="0" marR="0" algn="just">
              <a:lnSpc>
                <a:spcPct val="107000"/>
              </a:lnSpc>
              <a:spcBef>
                <a:spcPts val="0"/>
              </a:spcBef>
              <a:spcAft>
                <a:spcPts val="800"/>
              </a:spcAft>
            </a:pPr>
            <a:r>
              <a:rPr lang="en-US" sz="900" dirty="0">
                <a:effectLst/>
                <a:latin typeface="AlbertaExtralight" panose="020B7200000000000000" pitchFamily="34" charset="0"/>
                <a:ea typeface="Calibri" panose="020F0502020204030204" pitchFamily="34" charset="0"/>
                <a:cs typeface="Arial" panose="020B0604020202020204" pitchFamily="34" charset="0"/>
              </a:rPr>
              <a:t>09.09.2023, Daerah Brunei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Muara</a:t>
            </a:r>
            <a:r>
              <a:rPr lang="en-US" sz="900" dirty="0">
                <a:effectLst/>
                <a:latin typeface="AlbertaExtralight" panose="020B7200000000000000" pitchFamily="34" charset="0"/>
                <a:ea typeface="Calibri" panose="020F0502020204030204" pitchFamily="34" charset="0"/>
                <a:cs typeface="Arial" panose="020B0604020202020204" pitchFamily="34" charset="0"/>
              </a:rPr>
              <a:t>. Safari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Munajat</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diadakan</a:t>
            </a:r>
            <a:r>
              <a:rPr lang="en-US" sz="900" dirty="0">
                <a:effectLst/>
                <a:latin typeface="AlbertaExtralight" panose="020B7200000000000000" pitchFamily="34" charset="0"/>
                <a:ea typeface="Calibri" panose="020F0502020204030204" pitchFamily="34" charset="0"/>
                <a:cs typeface="Arial" panose="020B0604020202020204" pitchFamily="34" charset="0"/>
              </a:rPr>
              <a:t> di Masjid Sungai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Bunga</a:t>
            </a:r>
            <a:r>
              <a:rPr lang="en-US" sz="900" dirty="0">
                <a:effectLst/>
                <a:latin typeface="AlbertaExtralight" panose="020B7200000000000000" pitchFamily="34" charset="0"/>
                <a:ea typeface="Calibri" panose="020F0502020204030204" pitchFamily="34" charset="0"/>
                <a:cs typeface="Arial" panose="020B0604020202020204" pitchFamily="34" charset="0"/>
              </a:rPr>
              <a:t>. Antara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hadir</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Awg</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Zaini</a:t>
            </a:r>
            <a:r>
              <a:rPr lang="en-US" sz="900" dirty="0">
                <a:effectLst/>
                <a:latin typeface="AlbertaExtralight" panose="020B7200000000000000" pitchFamily="34" charset="0"/>
                <a:ea typeface="Calibri" panose="020F0502020204030204" pitchFamily="34" charset="0"/>
                <a:cs typeface="Arial" panose="020B0604020202020204" pitchFamily="34" charset="0"/>
              </a:rPr>
              <a:t> bin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Hj</a:t>
            </a:r>
            <a:r>
              <a:rPr lang="en-US" sz="900" dirty="0">
                <a:effectLst/>
                <a:latin typeface="AlbertaExtralight" panose="020B7200000000000000" pitchFamily="34" charset="0"/>
                <a:ea typeface="Calibri" panose="020F0502020204030204" pitchFamily="34" charset="0"/>
                <a:cs typeface="Arial" panose="020B0604020202020204" pitchFamily="34" charset="0"/>
              </a:rPr>
              <a:t> Salleh -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Ketua</a:t>
            </a:r>
            <a:r>
              <a:rPr lang="en-US" sz="900" dirty="0">
                <a:effectLst/>
                <a:latin typeface="AlbertaExtralight" panose="020B7200000000000000" pitchFamily="34" charset="0"/>
                <a:ea typeface="Calibri" panose="020F0502020204030204" pitchFamily="34" charset="0"/>
                <a:cs typeface="Arial" panose="020B0604020202020204" pitchFamily="34" charset="0"/>
              </a:rPr>
              <a:t> Kampong Sungai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Bunga</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Pg</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Hj</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Jufri</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Pg</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Hj</a:t>
            </a:r>
            <a:r>
              <a:rPr lang="en-US" sz="900"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Hidop</a:t>
            </a:r>
            <a:r>
              <a:rPr lang="en-US" sz="900" dirty="0">
                <a:effectLst/>
                <a:latin typeface="AlbertaExtralight" panose="020B7200000000000000" pitchFamily="34" charset="0"/>
                <a:ea typeface="Calibri" panose="020F0502020204030204" pitchFamily="34" charset="0"/>
                <a:cs typeface="Arial" panose="020B0604020202020204" pitchFamily="34" charset="0"/>
              </a:rPr>
              <a:t> - PD3 &amp;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Hj</a:t>
            </a:r>
            <a:r>
              <a:rPr lang="en-US" sz="1100" b="1" dirty="0">
                <a:effectLst/>
                <a:latin typeface="AlbertaExtralight" panose="020B7200000000000000" pitchFamily="34" charset="0"/>
                <a:ea typeface="Calibri" panose="020F0502020204030204" pitchFamily="34" charset="0"/>
                <a:cs typeface="Arial" panose="020B0604020202020204" pitchFamily="34" charset="0"/>
              </a:rPr>
              <a:t> </a:t>
            </a:r>
            <a:r>
              <a:rPr lang="en-US" sz="900" dirty="0" err="1">
                <a:effectLst/>
                <a:latin typeface="AlbertaExtralight" panose="020B7200000000000000" pitchFamily="34" charset="0"/>
                <a:ea typeface="Calibri" panose="020F0502020204030204" pitchFamily="34" charset="0"/>
                <a:cs typeface="Arial" panose="020B0604020202020204" pitchFamily="34" charset="0"/>
              </a:rPr>
              <a:t>Hazwan</a:t>
            </a:r>
            <a:r>
              <a:rPr lang="en-US" sz="900" dirty="0">
                <a:effectLst/>
                <a:latin typeface="AlbertaExtralight" panose="020B7200000000000000" pitchFamily="34" charset="0"/>
                <a:ea typeface="Calibri" panose="020F0502020204030204" pitchFamily="34" charset="0"/>
                <a:cs typeface="Arial" panose="020B0604020202020204" pitchFamily="34" charset="0"/>
              </a:rPr>
              <a:t> bin Abdullah - YDP PNI]</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83891980"/>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F46366-1BE2-4252-B9C0-E8C30188A62B}"/>
              </a:ext>
            </a:extLst>
          </p:cNvPr>
          <p:cNvSpPr>
            <a:spLocks noGrp="1"/>
          </p:cNvSpPr>
          <p:nvPr>
            <p:ph type="title"/>
          </p:nvPr>
        </p:nvSpPr>
        <p:spPr>
          <a:xfrm>
            <a:off x="848359" y="315455"/>
            <a:ext cx="10515600" cy="1325563"/>
          </a:xfrm>
        </p:spPr>
        <p:txBody>
          <a:bodyPr/>
          <a:lstStyle/>
          <a:p>
            <a:r>
              <a:rPr lang="en-US" dirty="0" err="1" smtClean="0">
                <a:solidFill>
                  <a:schemeClr val="bg1"/>
                </a:solidFill>
              </a:rPr>
              <a:t>Bahagian</a:t>
            </a:r>
            <a:r>
              <a:rPr lang="en-US" dirty="0" smtClean="0">
                <a:solidFill>
                  <a:schemeClr val="bg1"/>
                </a:solidFill>
              </a:rPr>
              <a:t> </a:t>
            </a:r>
            <a:r>
              <a:rPr lang="en-US" dirty="0" err="1">
                <a:solidFill>
                  <a:schemeClr val="bg1"/>
                </a:solidFill>
              </a:rPr>
              <a:t>Penyebaran</a:t>
            </a:r>
            <a:r>
              <a:rPr lang="en-US" dirty="0">
                <a:solidFill>
                  <a:schemeClr val="bg1"/>
                </a:solidFill>
              </a:rPr>
              <a:t> </a:t>
            </a:r>
            <a:r>
              <a:rPr lang="en-US" dirty="0" err="1">
                <a:solidFill>
                  <a:schemeClr val="bg1"/>
                </a:solidFill>
              </a:rPr>
              <a:t>Da’wah</a:t>
            </a:r>
            <a:endParaRPr lang="en-US" dirty="0">
              <a:solidFill>
                <a:schemeClr val="bg1"/>
              </a:solidFill>
            </a:endParaRPr>
          </a:p>
        </p:txBody>
      </p:sp>
      <p:sp>
        <p:nvSpPr>
          <p:cNvPr id="3" name="Rectangle 2">
            <a:extLst>
              <a:ext uri="{FF2B5EF4-FFF2-40B4-BE49-F238E27FC236}">
                <a16:creationId xmlns:a16="http://schemas.microsoft.com/office/drawing/2014/main" xmlns="" id="{8B4CD0F3-4E37-4B2A-B5EC-2B3A5D6082DE}"/>
              </a:ext>
            </a:extLst>
          </p:cNvPr>
          <p:cNvSpPr/>
          <p:nvPr/>
        </p:nvSpPr>
        <p:spPr>
          <a:xfrm>
            <a:off x="727637" y="1864538"/>
            <a:ext cx="10417883" cy="2862322"/>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ms-MY" sz="24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Memberikan </a:t>
            </a: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khidmat bimbingan fardhu ‘</a:t>
            </a:r>
            <a:r>
              <a:rPr lang="ms-MY" sz="24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Ain dan menghalusi bacaan-bacaan dalam solat melalui </a:t>
            </a: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kursus </a:t>
            </a:r>
            <a:r>
              <a:rPr lang="ms-MY" sz="2400" i="1"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Haiya ‘alash </a:t>
            </a:r>
            <a:r>
              <a:rPr lang="ms-MY" sz="2400" i="1"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Shalah</a:t>
            </a:r>
            <a:r>
              <a:rPr lang="ms-MY" sz="24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t>
            </a:r>
            <a:endPar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endPar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ms-MY" sz="2400" dirty="0">
                <a:solidFill>
                  <a:schemeClr val="bg1"/>
                </a:solidFill>
                <a:latin typeface="Palatino Linotype" panose="02040502050505030304" pitchFamily="18" charset="0"/>
              </a:rPr>
              <a:t>Melibatkan para pegawai </a:t>
            </a:r>
            <a:r>
              <a:rPr lang="ms-MY" sz="2400" dirty="0" smtClean="0">
                <a:solidFill>
                  <a:schemeClr val="bg1"/>
                </a:solidFill>
                <a:latin typeface="Palatino Linotype" panose="02040502050505030304" pitchFamily="18" charset="0"/>
              </a:rPr>
              <a:t>Ceramah </a:t>
            </a:r>
            <a:r>
              <a:rPr lang="ms-MY" sz="2400" dirty="0">
                <a:solidFill>
                  <a:schemeClr val="bg1"/>
                </a:solidFill>
                <a:latin typeface="Palatino Linotype" panose="02040502050505030304" pitchFamily="18" charset="0"/>
              </a:rPr>
              <a:t>untuk menyampaikan tazkirah </a:t>
            </a:r>
            <a:r>
              <a:rPr lang="ms-MY" sz="2400" dirty="0" smtClean="0">
                <a:solidFill>
                  <a:schemeClr val="bg1"/>
                </a:solidFill>
                <a:latin typeface="Palatino Linotype" panose="02040502050505030304" pitchFamily="18" charset="0"/>
              </a:rPr>
              <a:t>dalam </a:t>
            </a:r>
            <a:r>
              <a:rPr lang="ms-MY" sz="2400" dirty="0">
                <a:solidFill>
                  <a:schemeClr val="bg1"/>
                </a:solidFill>
                <a:latin typeface="Palatino Linotype" panose="02040502050505030304" pitchFamily="18" charset="0"/>
              </a:rPr>
              <a:t>Malam Munajat Anjuran Kementerian Hal Ehwal Ugama.</a:t>
            </a:r>
            <a:endParaRPr lang="en-US" sz="2400"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1671335687"/>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B11AA3-2383-4C37-8944-5728274E5ECF}"/>
              </a:ext>
            </a:extLst>
          </p:cNvPr>
          <p:cNvSpPr>
            <a:spLocks noGrp="1"/>
          </p:cNvSpPr>
          <p:nvPr>
            <p:ph type="title"/>
          </p:nvPr>
        </p:nvSpPr>
        <p:spPr>
          <a:xfrm>
            <a:off x="838200" y="0"/>
            <a:ext cx="10515600" cy="1325563"/>
          </a:xfrm>
        </p:spPr>
        <p:txBody>
          <a:bodyPr/>
          <a:lstStyle/>
          <a:p>
            <a:r>
              <a:rPr lang="en-US" dirty="0" err="1" smtClean="0">
                <a:solidFill>
                  <a:schemeClr val="bg1"/>
                </a:solidFill>
              </a:rPr>
              <a:t>Bahagian</a:t>
            </a:r>
            <a:r>
              <a:rPr lang="en-US" dirty="0" smtClean="0">
                <a:solidFill>
                  <a:schemeClr val="bg1"/>
                </a:solidFill>
              </a:rPr>
              <a:t> </a:t>
            </a:r>
            <a:r>
              <a:rPr lang="en-US" dirty="0">
                <a:solidFill>
                  <a:schemeClr val="bg1"/>
                </a:solidFill>
              </a:rPr>
              <a:t>Pembangunan </a:t>
            </a:r>
            <a:r>
              <a:rPr lang="en-US" dirty="0" err="1">
                <a:solidFill>
                  <a:schemeClr val="bg1"/>
                </a:solidFill>
              </a:rPr>
              <a:t>Muallaf</a:t>
            </a:r>
            <a:endParaRPr lang="en-US" dirty="0">
              <a:solidFill>
                <a:schemeClr val="bg1"/>
              </a:solidFill>
            </a:endParaRPr>
          </a:p>
        </p:txBody>
      </p:sp>
      <p:sp>
        <p:nvSpPr>
          <p:cNvPr id="3" name="Rectangle 2">
            <a:extLst>
              <a:ext uri="{FF2B5EF4-FFF2-40B4-BE49-F238E27FC236}">
                <a16:creationId xmlns:a16="http://schemas.microsoft.com/office/drawing/2014/main" xmlns="" id="{DD70B076-817F-4BB3-AE32-0EDB5076FE19}"/>
              </a:ext>
            </a:extLst>
          </p:cNvPr>
          <p:cNvSpPr/>
          <p:nvPr/>
        </p:nvSpPr>
        <p:spPr>
          <a:xfrm>
            <a:off x="0" y="1214251"/>
            <a:ext cx="11373492" cy="4247317"/>
          </a:xfrm>
          <a:prstGeom prst="rect">
            <a:avLst/>
          </a:prstGeom>
        </p:spPr>
        <p:txBody>
          <a:bodyPr wrap="square">
            <a:spAutoFit/>
          </a:bodyPr>
          <a:lstStyle/>
          <a:p>
            <a:pPr marL="1064260" marR="0" indent="-342900" algn="just">
              <a:lnSpc>
                <a:spcPct val="150000"/>
              </a:lnSpc>
              <a:spcBef>
                <a:spcPts val="0"/>
              </a:spcBef>
              <a:spcAft>
                <a:spcPts val="0"/>
              </a:spcAft>
              <a:buFont typeface="Arial" panose="020B0604020202020204" pitchFamily="34" charset="0"/>
              <a:buChar char="•"/>
            </a:pPr>
            <a:r>
              <a:rPr lang="ms-MY" sz="20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Menganjurkan Kelas Bimbingan Muallaf melalui Tarbiyah Muallaf khusus bagi golongan muallaf di negara ini yang diadakan pada setiap hari Juma’at dan antara fokus utamanya ialah mengenal huruf hijaiyah, mempelajari bacaan al-Qur’an dan menghalusi bacaan dalam </a:t>
            </a:r>
            <a:r>
              <a:rPr lang="ms-MY" sz="20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solat. </a:t>
            </a:r>
            <a:endParaRPr lang="ms-MY" sz="20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endParaRPr>
          </a:p>
          <a:p>
            <a:pPr marL="1007110" marR="0" indent="-285750" algn="just">
              <a:lnSpc>
                <a:spcPct val="150000"/>
              </a:lnSpc>
              <a:spcBef>
                <a:spcPts val="0"/>
              </a:spcBef>
              <a:spcAft>
                <a:spcPts val="0"/>
              </a:spcAft>
              <a:buFont typeface="Arial" panose="020B0604020202020204" pitchFamily="34" charset="0"/>
              <a:buChar char="•"/>
            </a:pPr>
            <a:r>
              <a:rPr lang="ms-MY" sz="20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Mengendalikan </a:t>
            </a:r>
            <a:r>
              <a:rPr lang="ms-MY" sz="20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Skim-skim Bimbingan Asas, Lanjutan I dan Lanjutan II bagi Muallaf selama 14 Hari yang di antara pembelajarannya adalah bacaan surah </a:t>
            </a:r>
            <a:r>
              <a:rPr lang="ms-MY" sz="20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Yasin</a:t>
            </a:r>
            <a:r>
              <a:rPr lang="ms-MY" sz="20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Ratib al-‘Aththas, Asma’ul Husna dan doa-doa harian. Ini bertujuan untuk mendedahkan kepada para muallaf tentang amalan-amalan asas bagi mendekatkan diri kepada Allah </a:t>
            </a:r>
            <a:r>
              <a:rPr lang="ms-MY" sz="2000" i="1"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Subhanahu wa Ta’ala</a:t>
            </a:r>
            <a:r>
              <a:rPr lang="ms-MY" sz="20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29274396"/>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51751A-EE12-42B3-8F11-BEDB5D120B99}"/>
              </a:ext>
            </a:extLst>
          </p:cNvPr>
          <p:cNvSpPr>
            <a:spLocks noGrp="1"/>
          </p:cNvSpPr>
          <p:nvPr>
            <p:ph type="title"/>
          </p:nvPr>
        </p:nvSpPr>
        <p:spPr>
          <a:xfrm>
            <a:off x="838200" y="313754"/>
            <a:ext cx="10515600" cy="1325563"/>
          </a:xfrm>
        </p:spPr>
        <p:txBody>
          <a:bodyPr/>
          <a:lstStyle/>
          <a:p>
            <a:r>
              <a:rPr lang="en-US" dirty="0" err="1" smtClean="0">
                <a:solidFill>
                  <a:schemeClr val="bg1"/>
                </a:solidFill>
              </a:rPr>
              <a:t>Bahagian</a:t>
            </a:r>
            <a:r>
              <a:rPr lang="en-US" dirty="0" smtClean="0">
                <a:solidFill>
                  <a:schemeClr val="bg1"/>
                </a:solidFill>
              </a:rPr>
              <a:t> </a:t>
            </a:r>
            <a:r>
              <a:rPr lang="en-US" dirty="0">
                <a:solidFill>
                  <a:schemeClr val="bg1"/>
                </a:solidFill>
              </a:rPr>
              <a:t>Kajian dan </a:t>
            </a:r>
            <a:r>
              <a:rPr lang="en-US" dirty="0" err="1">
                <a:solidFill>
                  <a:schemeClr val="bg1"/>
                </a:solidFill>
              </a:rPr>
              <a:t>Penerbitan</a:t>
            </a:r>
            <a:endParaRPr lang="en-US" dirty="0">
              <a:solidFill>
                <a:schemeClr val="bg1"/>
              </a:solidFill>
            </a:endParaRPr>
          </a:p>
        </p:txBody>
      </p:sp>
      <p:sp>
        <p:nvSpPr>
          <p:cNvPr id="3" name="Rectangle 2">
            <a:extLst>
              <a:ext uri="{FF2B5EF4-FFF2-40B4-BE49-F238E27FC236}">
                <a16:creationId xmlns:a16="http://schemas.microsoft.com/office/drawing/2014/main" xmlns="" id="{9BFB042E-4603-4E2F-B19C-56A9FF369284}"/>
              </a:ext>
            </a:extLst>
          </p:cNvPr>
          <p:cNvSpPr/>
          <p:nvPr/>
        </p:nvSpPr>
        <p:spPr>
          <a:xfrm>
            <a:off x="119637" y="1451798"/>
            <a:ext cx="10949683" cy="3970318"/>
          </a:xfrm>
          <a:prstGeom prst="rect">
            <a:avLst/>
          </a:prstGeom>
        </p:spPr>
        <p:txBody>
          <a:bodyPr wrap="square">
            <a:spAutoFit/>
          </a:bodyPr>
          <a:lstStyle/>
          <a:p>
            <a:pPr marL="1007110" marR="0" indent="-285750" algn="just">
              <a:lnSpc>
                <a:spcPct val="150000"/>
              </a:lnSpc>
              <a:spcBef>
                <a:spcPts val="0"/>
              </a:spcBef>
              <a:spcAft>
                <a:spcPts val="0"/>
              </a:spcAft>
              <a:buFont typeface="Arial" panose="020B0604020202020204" pitchFamily="34" charset="0"/>
              <a:buChar char="•"/>
            </a:pP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Menyediakan dan menerbitkan bahan-bahan bacaan, doa-doa dan zikir-zikir dalam pelbagai bentuk penerbitan seperti buku-buku, majalah, poster, pamphlet, newsletter dan lain-lain bagi kegunaan orang awam untuk memudahkan mereka dalam melakukan amal ibadah. Bahan-bahan bacaan doa dan zikir ini juga diterjemahkan </a:t>
            </a:r>
            <a:r>
              <a:rPr lang="ms-MY" sz="2400" dirty="0">
                <a:solidFill>
                  <a:schemeClr val="bg1"/>
                </a:solidFill>
                <a:latin typeface="Palatino Linotype" panose="02040502050505030304" pitchFamily="18" charset="0"/>
              </a:rPr>
              <a:t>dari bahasa Arab ke dalam bahasa Melayu supaya setiap bacaan yang dilafazkan akan mudah difahami dan dihayati.</a:t>
            </a:r>
            <a:endParaRPr lang="en-US" sz="2400" dirty="0">
              <a:solidFill>
                <a:schemeClr val="bg1"/>
              </a:solidFill>
              <a:effectLst/>
              <a:latin typeface="Palatino Linotype" panose="0204050205050503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30280172"/>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42DFBF5-8215-4C1D-8D7E-688E89681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628" y="3838011"/>
            <a:ext cx="2289564" cy="2994301"/>
          </a:xfrm>
          <a:prstGeom prst="rect">
            <a:avLst/>
          </a:prstGeom>
        </p:spPr>
      </p:pic>
      <p:pic>
        <p:nvPicPr>
          <p:cNvPr id="5" name="Picture 4">
            <a:extLst>
              <a:ext uri="{FF2B5EF4-FFF2-40B4-BE49-F238E27FC236}">
                <a16:creationId xmlns:a16="http://schemas.microsoft.com/office/drawing/2014/main" xmlns="" id="{5D7C61AF-066A-4E01-991C-02158E8899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94" y="3838010"/>
            <a:ext cx="2289564" cy="2994301"/>
          </a:xfrm>
          <a:prstGeom prst="rect">
            <a:avLst/>
          </a:prstGeom>
        </p:spPr>
      </p:pic>
      <p:pic>
        <p:nvPicPr>
          <p:cNvPr id="7" name="Picture 6">
            <a:extLst>
              <a:ext uri="{FF2B5EF4-FFF2-40B4-BE49-F238E27FC236}">
                <a16:creationId xmlns:a16="http://schemas.microsoft.com/office/drawing/2014/main" xmlns="" id="{D939C636-BA0D-4F6A-966A-AC37C98D5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5500" y="3838010"/>
            <a:ext cx="2289564" cy="2994301"/>
          </a:xfrm>
          <a:prstGeom prst="rect">
            <a:avLst/>
          </a:prstGeom>
        </p:spPr>
      </p:pic>
      <p:pic>
        <p:nvPicPr>
          <p:cNvPr id="10" name="Picture 9">
            <a:extLst>
              <a:ext uri="{FF2B5EF4-FFF2-40B4-BE49-F238E27FC236}">
                <a16:creationId xmlns:a16="http://schemas.microsoft.com/office/drawing/2014/main" xmlns="" id="{C952704A-5917-48BC-A35E-C11AB2C353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0578" y="3838010"/>
            <a:ext cx="2289565" cy="3045056"/>
          </a:xfrm>
          <a:prstGeom prst="rect">
            <a:avLst/>
          </a:prstGeom>
        </p:spPr>
      </p:pic>
      <p:pic>
        <p:nvPicPr>
          <p:cNvPr id="12" name="Picture 11">
            <a:extLst>
              <a:ext uri="{FF2B5EF4-FFF2-40B4-BE49-F238E27FC236}">
                <a16:creationId xmlns:a16="http://schemas.microsoft.com/office/drawing/2014/main" xmlns="" id="{AE679D76-5783-4B2B-AAE4-36C0D63248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1562" y="3838010"/>
            <a:ext cx="2289565" cy="3045056"/>
          </a:xfrm>
          <a:prstGeom prst="rect">
            <a:avLst/>
          </a:prstGeom>
        </p:spPr>
      </p:pic>
      <p:pic>
        <p:nvPicPr>
          <p:cNvPr id="14" name="Picture 13">
            <a:extLst>
              <a:ext uri="{FF2B5EF4-FFF2-40B4-BE49-F238E27FC236}">
                <a16:creationId xmlns:a16="http://schemas.microsoft.com/office/drawing/2014/main" xmlns="" id="{8BB26404-ED01-47BB-950B-1CBF518CCA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625" y="15415"/>
            <a:ext cx="2257134" cy="2994301"/>
          </a:xfrm>
          <a:prstGeom prst="rect">
            <a:avLst/>
          </a:prstGeom>
        </p:spPr>
      </p:pic>
      <p:pic>
        <p:nvPicPr>
          <p:cNvPr id="16" name="Picture 15">
            <a:extLst>
              <a:ext uri="{FF2B5EF4-FFF2-40B4-BE49-F238E27FC236}">
                <a16:creationId xmlns:a16="http://schemas.microsoft.com/office/drawing/2014/main" xmlns="" id="{D31A1FCF-5A6E-49A2-88D5-B05E97F349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5500" y="15415"/>
            <a:ext cx="2255709" cy="2994301"/>
          </a:xfrm>
          <a:prstGeom prst="rect">
            <a:avLst/>
          </a:prstGeom>
        </p:spPr>
      </p:pic>
      <p:pic>
        <p:nvPicPr>
          <p:cNvPr id="18" name="Picture 17">
            <a:extLst>
              <a:ext uri="{FF2B5EF4-FFF2-40B4-BE49-F238E27FC236}">
                <a16:creationId xmlns:a16="http://schemas.microsoft.com/office/drawing/2014/main" xmlns="" id="{883EC03B-CB36-4B48-97B6-E297727D6C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3055" y="15415"/>
            <a:ext cx="2331627" cy="3045056"/>
          </a:xfrm>
          <a:prstGeom prst="rect">
            <a:avLst/>
          </a:prstGeom>
        </p:spPr>
      </p:pic>
      <p:pic>
        <p:nvPicPr>
          <p:cNvPr id="20" name="Picture 19">
            <a:extLst>
              <a:ext uri="{FF2B5EF4-FFF2-40B4-BE49-F238E27FC236}">
                <a16:creationId xmlns:a16="http://schemas.microsoft.com/office/drawing/2014/main" xmlns="" id="{82797274-6F99-40E4-B95E-3237051E63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81805" y="15415"/>
            <a:ext cx="2299831" cy="3045670"/>
          </a:xfrm>
          <a:prstGeom prst="rect">
            <a:avLst/>
          </a:prstGeom>
        </p:spPr>
      </p:pic>
      <p:pic>
        <p:nvPicPr>
          <p:cNvPr id="22" name="Picture 21">
            <a:extLst>
              <a:ext uri="{FF2B5EF4-FFF2-40B4-BE49-F238E27FC236}">
                <a16:creationId xmlns:a16="http://schemas.microsoft.com/office/drawing/2014/main" xmlns="" id="{D49BADBB-391E-44E0-A388-80BFA84FA95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53068" y="15416"/>
            <a:ext cx="2268059" cy="3045056"/>
          </a:xfrm>
          <a:prstGeom prst="rect">
            <a:avLst/>
          </a:prstGeom>
        </p:spPr>
      </p:pic>
      <p:sp>
        <p:nvSpPr>
          <p:cNvPr id="23" name="TextBox 22">
            <a:extLst>
              <a:ext uri="{FF2B5EF4-FFF2-40B4-BE49-F238E27FC236}">
                <a16:creationId xmlns:a16="http://schemas.microsoft.com/office/drawing/2014/main" xmlns="" id="{A9816B76-95F2-4BC7-91FB-E202006D9D0B}"/>
              </a:ext>
            </a:extLst>
          </p:cNvPr>
          <p:cNvSpPr txBox="1"/>
          <p:nvPr/>
        </p:nvSpPr>
        <p:spPr>
          <a:xfrm>
            <a:off x="2378757" y="3123340"/>
            <a:ext cx="7474311"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solidFill>
                  <a:schemeClr val="bg1"/>
                </a:solidFill>
              </a:rPr>
              <a:t>Antara </a:t>
            </a:r>
            <a:r>
              <a:rPr lang="en-US" dirty="0" err="1">
                <a:solidFill>
                  <a:schemeClr val="bg1"/>
                </a:solidFill>
              </a:rPr>
              <a:t>Terbitan</a:t>
            </a:r>
            <a:r>
              <a:rPr lang="en-US" dirty="0">
                <a:solidFill>
                  <a:schemeClr val="bg1"/>
                </a:solidFill>
              </a:rPr>
              <a:t> </a:t>
            </a:r>
            <a:r>
              <a:rPr lang="en-US" dirty="0" err="1">
                <a:solidFill>
                  <a:schemeClr val="bg1"/>
                </a:solidFill>
              </a:rPr>
              <a:t>Buku-Buku</a:t>
            </a:r>
            <a:r>
              <a:rPr lang="en-US" dirty="0">
                <a:solidFill>
                  <a:schemeClr val="bg1"/>
                </a:solidFill>
              </a:rPr>
              <a:t> </a:t>
            </a:r>
            <a:r>
              <a:rPr lang="en-US" dirty="0" err="1">
                <a:solidFill>
                  <a:schemeClr val="bg1"/>
                </a:solidFill>
              </a:rPr>
              <a:t>Doa</a:t>
            </a:r>
            <a:r>
              <a:rPr lang="en-US" dirty="0">
                <a:solidFill>
                  <a:schemeClr val="bg1"/>
                </a:solidFill>
              </a:rPr>
              <a:t> dan </a:t>
            </a:r>
            <a:r>
              <a:rPr lang="en-US" dirty="0" err="1">
                <a:solidFill>
                  <a:schemeClr val="bg1"/>
                </a:solidFill>
              </a:rPr>
              <a:t>Zikir</a:t>
            </a:r>
            <a:endParaRPr lang="en-US" dirty="0">
              <a:solidFill>
                <a:schemeClr val="bg1"/>
              </a:solidFill>
            </a:endParaRPr>
          </a:p>
          <a:p>
            <a:pPr algn="ctr"/>
            <a:r>
              <a:rPr lang="en-US" dirty="0">
                <a:solidFill>
                  <a:schemeClr val="bg1"/>
                </a:solidFill>
              </a:rPr>
              <a:t>Pusat </a:t>
            </a:r>
            <a:r>
              <a:rPr lang="en-US" dirty="0" err="1">
                <a:solidFill>
                  <a:schemeClr val="bg1"/>
                </a:solidFill>
              </a:rPr>
              <a:t>Da’wah</a:t>
            </a:r>
            <a:r>
              <a:rPr lang="en-US" dirty="0">
                <a:solidFill>
                  <a:schemeClr val="bg1"/>
                </a:solidFill>
              </a:rPr>
              <a:t> </a:t>
            </a:r>
            <a:r>
              <a:rPr lang="en-US" dirty="0" err="1">
                <a:solidFill>
                  <a:schemeClr val="bg1"/>
                </a:solidFill>
              </a:rPr>
              <a:t>Islamiah</a:t>
            </a:r>
            <a:endParaRPr lang="en-US" dirty="0">
              <a:solidFill>
                <a:schemeClr val="bg1"/>
              </a:solidFill>
            </a:endParaRPr>
          </a:p>
        </p:txBody>
      </p:sp>
    </p:spTree>
    <p:extLst>
      <p:ext uri="{BB962C8B-B14F-4D97-AF65-F5344CB8AC3E}">
        <p14:creationId xmlns:p14="http://schemas.microsoft.com/office/powerpoint/2010/main" val="3110019744"/>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51751A-EE12-42B3-8F11-BEDB5D120B99}"/>
              </a:ext>
            </a:extLst>
          </p:cNvPr>
          <p:cNvSpPr>
            <a:spLocks noGrp="1"/>
          </p:cNvSpPr>
          <p:nvPr>
            <p:ph type="title"/>
          </p:nvPr>
        </p:nvSpPr>
        <p:spPr>
          <a:xfrm>
            <a:off x="838200" y="313754"/>
            <a:ext cx="10515600" cy="1325563"/>
          </a:xfrm>
        </p:spPr>
        <p:txBody>
          <a:bodyPr/>
          <a:lstStyle/>
          <a:p>
            <a:r>
              <a:rPr lang="en-US" dirty="0" err="1" smtClean="0">
                <a:solidFill>
                  <a:schemeClr val="bg1"/>
                </a:solidFill>
              </a:rPr>
              <a:t>Bahagian</a:t>
            </a:r>
            <a:r>
              <a:rPr lang="en-US" dirty="0" smtClean="0">
                <a:solidFill>
                  <a:schemeClr val="bg1"/>
                </a:solidFill>
              </a:rPr>
              <a:t> </a:t>
            </a:r>
            <a:r>
              <a:rPr lang="en-US" dirty="0">
                <a:solidFill>
                  <a:schemeClr val="bg1"/>
                </a:solidFill>
              </a:rPr>
              <a:t>Kajian dan </a:t>
            </a:r>
            <a:r>
              <a:rPr lang="en-US" dirty="0" err="1">
                <a:solidFill>
                  <a:schemeClr val="bg1"/>
                </a:solidFill>
              </a:rPr>
              <a:t>Penerbitan</a:t>
            </a: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240" y="1339051"/>
            <a:ext cx="9113520" cy="4081901"/>
          </a:xfrm>
          <a:prstGeom prst="rect">
            <a:avLst/>
          </a:prstGeom>
        </p:spPr>
      </p:pic>
    </p:spTree>
    <p:extLst>
      <p:ext uri="{BB962C8B-B14F-4D97-AF65-F5344CB8AC3E}">
        <p14:creationId xmlns:p14="http://schemas.microsoft.com/office/powerpoint/2010/main" val="2797725782"/>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7FF1E-B2E5-4810-B46F-79A6F9E8CE48}"/>
              </a:ext>
            </a:extLst>
          </p:cNvPr>
          <p:cNvSpPr>
            <a:spLocks noGrp="1"/>
          </p:cNvSpPr>
          <p:nvPr>
            <p:ph type="title"/>
          </p:nvPr>
        </p:nvSpPr>
        <p:spPr>
          <a:xfrm>
            <a:off x="838200" y="0"/>
            <a:ext cx="10515600" cy="1325563"/>
          </a:xfrm>
        </p:spPr>
        <p:txBody>
          <a:bodyPr/>
          <a:lstStyle/>
          <a:p>
            <a:r>
              <a:rPr lang="en-US" dirty="0" err="1" smtClean="0">
                <a:solidFill>
                  <a:schemeClr val="bg1"/>
                </a:solidFill>
              </a:rPr>
              <a:t>Bahagian</a:t>
            </a:r>
            <a:r>
              <a:rPr lang="en-US" dirty="0" smtClean="0">
                <a:solidFill>
                  <a:schemeClr val="bg1"/>
                </a:solidFill>
              </a:rPr>
              <a:t> </a:t>
            </a:r>
            <a:r>
              <a:rPr lang="en-US" dirty="0">
                <a:solidFill>
                  <a:schemeClr val="bg1"/>
                </a:solidFill>
              </a:rPr>
              <a:t>Media</a:t>
            </a:r>
          </a:p>
        </p:txBody>
      </p:sp>
      <p:sp>
        <p:nvSpPr>
          <p:cNvPr id="3" name="Rectangle 2">
            <a:extLst>
              <a:ext uri="{FF2B5EF4-FFF2-40B4-BE49-F238E27FC236}">
                <a16:creationId xmlns:a16="http://schemas.microsoft.com/office/drawing/2014/main" xmlns="" id="{FC33B843-471B-4CB7-97C0-BE3065C5E698}"/>
              </a:ext>
            </a:extLst>
          </p:cNvPr>
          <p:cNvSpPr/>
          <p:nvPr/>
        </p:nvSpPr>
        <p:spPr>
          <a:xfrm>
            <a:off x="238760" y="971193"/>
            <a:ext cx="10515600" cy="4610814"/>
          </a:xfrm>
          <a:prstGeom prst="rect">
            <a:avLst/>
          </a:prstGeom>
        </p:spPr>
        <p:txBody>
          <a:bodyPr wrap="square">
            <a:spAutoFit/>
          </a:bodyPr>
          <a:lstStyle/>
          <a:p>
            <a:pPr marL="1007110" marR="0" indent="-285750" algn="just">
              <a:lnSpc>
                <a:spcPct val="150000"/>
              </a:lnSpc>
              <a:spcBef>
                <a:spcPts val="0"/>
              </a:spcBef>
              <a:spcAft>
                <a:spcPts val="0"/>
              </a:spcAft>
              <a:buFont typeface="Arial" panose="020B0604020202020204" pitchFamily="34" charset="0"/>
              <a:buChar char="•"/>
            </a:pPr>
            <a:r>
              <a:rPr lang="ms-MY"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Menyebarluaskan bahan bacaan-bacaan seperti doa-doa, zikir-zikir, selawat-selawat dan amalan-amalan sunnah bagi kemudahan orang ramai dalam mengetahui dan menghayati sekali gus menjadikannya sebagai amalan harian.   </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721360" marR="0" algn="just">
              <a:spcBef>
                <a:spcPts val="0"/>
              </a:spcBef>
              <a:spcAft>
                <a:spcPts val="0"/>
              </a:spcAft>
            </a:pPr>
            <a:r>
              <a:rPr lang="ms-MY"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1007110" marR="0" indent="-285750" algn="just">
              <a:lnSpc>
                <a:spcPct val="150000"/>
              </a:lnSpc>
              <a:spcBef>
                <a:spcPts val="0"/>
              </a:spcBef>
              <a:spcAft>
                <a:spcPts val="0"/>
              </a:spcAft>
              <a:buFont typeface="Arial" panose="020B0604020202020204" pitchFamily="34" charset="0"/>
              <a:buChar char="•"/>
            </a:pPr>
            <a:r>
              <a:rPr lang="ms-MY"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Bertanggungjawab dalam menyiarkan </a:t>
            </a:r>
            <a:r>
              <a:rPr lang="ms-MY"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program </a:t>
            </a:r>
            <a:r>
              <a:rPr lang="ms-MY"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Malam Munajat Anjuran Kementerian Hal Ehwal Ugama ke </a:t>
            </a:r>
            <a:r>
              <a:rPr lang="ms-MY"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aplikasi </a:t>
            </a:r>
            <a:r>
              <a:rPr lang="ms-MY"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instagram dan facebook sebagai alternatif orang ramai untuk mengikutinya selain daripada aplikasi </a:t>
            </a:r>
            <a:r>
              <a:rPr lang="ms-MY" sz="2200" i="1"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microsoft </a:t>
            </a:r>
            <a:r>
              <a:rPr lang="ms-MY" sz="2200" i="1"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teams</a:t>
            </a:r>
            <a:r>
              <a:rPr lang="ms-MY"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87377480"/>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2B2AE-7C99-4E0E-9B42-19116A847724}"/>
              </a:ext>
            </a:extLst>
          </p:cNvPr>
          <p:cNvSpPr>
            <a:spLocks noGrp="1"/>
          </p:cNvSpPr>
          <p:nvPr>
            <p:ph type="title"/>
          </p:nvPr>
        </p:nvSpPr>
        <p:spPr>
          <a:xfrm>
            <a:off x="838200" y="3077306"/>
            <a:ext cx="10515600" cy="5597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ormAutofit/>
          </a:bodyPr>
          <a:lstStyle/>
          <a:p>
            <a:pPr algn="ctr"/>
            <a:r>
              <a:rPr lang="en-US" sz="2400" dirty="0"/>
              <a:t>Antara </a:t>
            </a:r>
            <a:r>
              <a:rPr lang="en-US" sz="2400" dirty="0" err="1"/>
              <a:t>Doa</a:t>
            </a:r>
            <a:r>
              <a:rPr lang="en-US" sz="2400" dirty="0"/>
              <a:t>, </a:t>
            </a:r>
            <a:r>
              <a:rPr lang="en-US" sz="2400" dirty="0" err="1"/>
              <a:t>Zikir</a:t>
            </a:r>
            <a:r>
              <a:rPr lang="en-US" sz="2400" dirty="0"/>
              <a:t> dan </a:t>
            </a:r>
            <a:r>
              <a:rPr lang="en-US" sz="2400" dirty="0" err="1"/>
              <a:t>Selawat</a:t>
            </a:r>
            <a:r>
              <a:rPr lang="en-US" sz="2400" dirty="0"/>
              <a:t> yang </a:t>
            </a:r>
            <a:r>
              <a:rPr lang="en-US" sz="2400" dirty="0" err="1"/>
              <a:t>dimuatnaik</a:t>
            </a:r>
            <a:r>
              <a:rPr lang="en-US" sz="2400" dirty="0"/>
              <a:t> oleh Media Baharu</a:t>
            </a:r>
          </a:p>
        </p:txBody>
      </p:sp>
      <p:pic>
        <p:nvPicPr>
          <p:cNvPr id="4" name="Picture 3">
            <a:extLst>
              <a:ext uri="{FF2B5EF4-FFF2-40B4-BE49-F238E27FC236}">
                <a16:creationId xmlns:a16="http://schemas.microsoft.com/office/drawing/2014/main" xmlns="" id="{F5854A8D-B338-4F74-9B57-04077248BB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6"/>
          <a:stretch/>
        </p:blipFill>
        <p:spPr>
          <a:xfrm>
            <a:off x="694364" y="75769"/>
            <a:ext cx="3312557" cy="2924285"/>
          </a:xfrm>
          <a:prstGeom prst="rect">
            <a:avLst/>
          </a:prstGeom>
        </p:spPr>
      </p:pic>
      <p:pic>
        <p:nvPicPr>
          <p:cNvPr id="6" name="Picture 5">
            <a:extLst>
              <a:ext uri="{FF2B5EF4-FFF2-40B4-BE49-F238E27FC236}">
                <a16:creationId xmlns:a16="http://schemas.microsoft.com/office/drawing/2014/main" xmlns="" id="{332B7E3A-58C3-4330-A7EF-22BBCF57E9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8297" y="65494"/>
            <a:ext cx="3549721" cy="2948683"/>
          </a:xfrm>
          <a:prstGeom prst="rect">
            <a:avLst/>
          </a:prstGeom>
        </p:spPr>
      </p:pic>
      <p:pic>
        <p:nvPicPr>
          <p:cNvPr id="8" name="Picture 7">
            <a:extLst>
              <a:ext uri="{FF2B5EF4-FFF2-40B4-BE49-F238E27FC236}">
                <a16:creationId xmlns:a16="http://schemas.microsoft.com/office/drawing/2014/main" xmlns="" id="{543E2428-69ED-4DEA-A953-BBA7670969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7162" y="75769"/>
            <a:ext cx="3524036" cy="2948683"/>
          </a:xfrm>
          <a:prstGeom prst="rect">
            <a:avLst/>
          </a:prstGeom>
        </p:spPr>
      </p:pic>
      <p:pic>
        <p:nvPicPr>
          <p:cNvPr id="10" name="Picture 9">
            <a:extLst>
              <a:ext uri="{FF2B5EF4-FFF2-40B4-BE49-F238E27FC236}">
                <a16:creationId xmlns:a16="http://schemas.microsoft.com/office/drawing/2014/main" xmlns="" id="{2298B83A-B55D-48F3-924B-C0C16E5F93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364" y="3734851"/>
            <a:ext cx="3312557" cy="3102601"/>
          </a:xfrm>
          <a:prstGeom prst="rect">
            <a:avLst/>
          </a:prstGeom>
        </p:spPr>
      </p:pic>
      <p:pic>
        <p:nvPicPr>
          <p:cNvPr id="12" name="Picture 11">
            <a:extLst>
              <a:ext uri="{FF2B5EF4-FFF2-40B4-BE49-F238E27FC236}">
                <a16:creationId xmlns:a16="http://schemas.microsoft.com/office/drawing/2014/main" xmlns="" id="{E6DDCA94-C4CD-49A7-9199-EC08E91576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8297" y="3755398"/>
            <a:ext cx="3575407" cy="3078203"/>
          </a:xfrm>
          <a:prstGeom prst="rect">
            <a:avLst/>
          </a:prstGeom>
        </p:spPr>
      </p:pic>
      <p:pic>
        <p:nvPicPr>
          <p:cNvPr id="14" name="Picture 13">
            <a:extLst>
              <a:ext uri="{FF2B5EF4-FFF2-40B4-BE49-F238E27FC236}">
                <a16:creationId xmlns:a16="http://schemas.microsoft.com/office/drawing/2014/main" xmlns="" id="{CE6D62CC-33FE-419D-9B02-B6903D65B6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7162" y="3714302"/>
            <a:ext cx="3524036" cy="3123150"/>
          </a:xfrm>
          <a:prstGeom prst="rect">
            <a:avLst/>
          </a:prstGeom>
        </p:spPr>
      </p:pic>
    </p:spTree>
    <p:extLst>
      <p:ext uri="{BB962C8B-B14F-4D97-AF65-F5344CB8AC3E}">
        <p14:creationId xmlns:p14="http://schemas.microsoft.com/office/powerpoint/2010/main" val="970811652"/>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3640" y="548005"/>
            <a:ext cx="9870440" cy="1325563"/>
          </a:xfrm>
        </p:spPr>
        <p:txBody>
          <a:bodyPr/>
          <a:lstStyle/>
          <a:p>
            <a:r>
              <a:rPr lang="en-US" dirty="0" smtClean="0">
                <a:solidFill>
                  <a:schemeClr val="bg1"/>
                </a:solidFill>
              </a:rPr>
              <a:t>DASAR KEMENTERIAN HAL EHWAL UGAMA</a:t>
            </a:r>
            <a:endParaRPr lang="en-US" dirty="0">
              <a:solidFill>
                <a:schemeClr val="bg1"/>
              </a:solidFill>
            </a:endParaRPr>
          </a:p>
        </p:txBody>
      </p:sp>
      <p:sp>
        <p:nvSpPr>
          <p:cNvPr id="2" name="TextBox 1"/>
          <p:cNvSpPr txBox="1"/>
          <p:nvPr/>
        </p:nvSpPr>
        <p:spPr>
          <a:xfrm>
            <a:off x="1051560" y="2367280"/>
            <a:ext cx="10134600" cy="2123658"/>
          </a:xfrm>
          <a:prstGeom prst="rect">
            <a:avLst/>
          </a:prstGeom>
          <a:noFill/>
        </p:spPr>
        <p:txBody>
          <a:bodyPr wrap="square" rtlCol="0">
            <a:spAutoFit/>
          </a:bodyPr>
          <a:lstStyle/>
          <a:p>
            <a:pPr algn="ctr"/>
            <a:r>
              <a:rPr lang="en-US" sz="4400" dirty="0" smtClean="0">
                <a:solidFill>
                  <a:schemeClr val="bg1"/>
                </a:solidFill>
              </a:rPr>
              <a:t>“</a:t>
            </a:r>
            <a:r>
              <a:rPr lang="en-US" sz="4400" dirty="0" err="1" smtClean="0">
                <a:solidFill>
                  <a:schemeClr val="bg1"/>
                </a:solidFill>
              </a:rPr>
              <a:t>Mempertahankan</a:t>
            </a:r>
            <a:r>
              <a:rPr lang="en-US" sz="4400" dirty="0" smtClean="0">
                <a:solidFill>
                  <a:schemeClr val="bg1"/>
                </a:solidFill>
              </a:rPr>
              <a:t> </a:t>
            </a:r>
            <a:r>
              <a:rPr lang="en-US" sz="4400" dirty="0" err="1" smtClean="0">
                <a:solidFill>
                  <a:schemeClr val="bg1"/>
                </a:solidFill>
              </a:rPr>
              <a:t>dan</a:t>
            </a:r>
            <a:r>
              <a:rPr lang="en-US" sz="4400" dirty="0" smtClean="0">
                <a:solidFill>
                  <a:schemeClr val="bg1"/>
                </a:solidFill>
              </a:rPr>
              <a:t> </a:t>
            </a:r>
            <a:r>
              <a:rPr lang="en-US" sz="4400" dirty="0" err="1">
                <a:solidFill>
                  <a:schemeClr val="bg1"/>
                </a:solidFill>
              </a:rPr>
              <a:t>M</a:t>
            </a:r>
            <a:r>
              <a:rPr lang="en-US" sz="4400" dirty="0" err="1" smtClean="0">
                <a:solidFill>
                  <a:schemeClr val="bg1"/>
                </a:solidFill>
              </a:rPr>
              <a:t>engembangkan</a:t>
            </a:r>
            <a:r>
              <a:rPr lang="en-US" sz="4400" dirty="0" smtClean="0">
                <a:solidFill>
                  <a:schemeClr val="bg1"/>
                </a:solidFill>
              </a:rPr>
              <a:t> </a:t>
            </a:r>
            <a:r>
              <a:rPr lang="en-US" sz="4400" dirty="0" err="1">
                <a:solidFill>
                  <a:schemeClr val="bg1"/>
                </a:solidFill>
              </a:rPr>
              <a:t>U</a:t>
            </a:r>
            <a:r>
              <a:rPr lang="en-US" sz="4400" dirty="0" err="1" smtClean="0">
                <a:solidFill>
                  <a:schemeClr val="bg1"/>
                </a:solidFill>
              </a:rPr>
              <a:t>gama</a:t>
            </a:r>
            <a:r>
              <a:rPr lang="en-US" sz="4400" dirty="0" smtClean="0">
                <a:solidFill>
                  <a:schemeClr val="bg1"/>
                </a:solidFill>
              </a:rPr>
              <a:t> Islam </a:t>
            </a:r>
            <a:r>
              <a:rPr lang="en-US" sz="4400" dirty="0" err="1" smtClean="0">
                <a:solidFill>
                  <a:schemeClr val="bg1"/>
                </a:solidFill>
              </a:rPr>
              <a:t>serta</a:t>
            </a:r>
            <a:r>
              <a:rPr lang="en-US" sz="4400" dirty="0" smtClean="0">
                <a:solidFill>
                  <a:schemeClr val="bg1"/>
                </a:solidFill>
              </a:rPr>
              <a:t> </a:t>
            </a:r>
            <a:r>
              <a:rPr lang="en-US" sz="4400" dirty="0" err="1">
                <a:solidFill>
                  <a:schemeClr val="bg1"/>
                </a:solidFill>
              </a:rPr>
              <a:t>M</a:t>
            </a:r>
            <a:r>
              <a:rPr lang="en-US" sz="4400" dirty="0" err="1" smtClean="0">
                <a:solidFill>
                  <a:schemeClr val="bg1"/>
                </a:solidFill>
              </a:rPr>
              <a:t>emelihara</a:t>
            </a:r>
            <a:r>
              <a:rPr lang="en-US" sz="4400" dirty="0" smtClean="0">
                <a:solidFill>
                  <a:schemeClr val="bg1"/>
                </a:solidFill>
              </a:rPr>
              <a:t> </a:t>
            </a:r>
            <a:r>
              <a:rPr lang="en-US" sz="4400" dirty="0" err="1" smtClean="0">
                <a:solidFill>
                  <a:schemeClr val="bg1"/>
                </a:solidFill>
              </a:rPr>
              <a:t>kesejahteraan</a:t>
            </a:r>
            <a:r>
              <a:rPr lang="en-US" sz="4400" dirty="0" smtClean="0">
                <a:solidFill>
                  <a:schemeClr val="bg1"/>
                </a:solidFill>
              </a:rPr>
              <a:t> Negara Brunei Darussalam”</a:t>
            </a:r>
            <a:endParaRPr lang="en-US" sz="4400" dirty="0">
              <a:solidFill>
                <a:schemeClr val="bg1"/>
              </a:solidFill>
            </a:endParaRPr>
          </a:p>
        </p:txBody>
      </p:sp>
    </p:spTree>
    <p:extLst>
      <p:ext uri="{BB962C8B-B14F-4D97-AF65-F5344CB8AC3E}">
        <p14:creationId xmlns:p14="http://schemas.microsoft.com/office/powerpoint/2010/main" val="3136083496"/>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406961-95FE-45D2-ABD7-DC45A32E56FB}"/>
              </a:ext>
            </a:extLst>
          </p:cNvPr>
          <p:cNvSpPr>
            <a:spLocks noGrp="1"/>
          </p:cNvSpPr>
          <p:nvPr>
            <p:ph type="title"/>
          </p:nvPr>
        </p:nvSpPr>
        <p:spPr>
          <a:xfrm>
            <a:off x="838200" y="619125"/>
            <a:ext cx="10515600" cy="1325563"/>
          </a:xfrm>
        </p:spPr>
        <p:txBody>
          <a:bodyPr>
            <a:normAutofit/>
          </a:bodyPr>
          <a:lstStyle/>
          <a:p>
            <a:pPr algn="ctr"/>
            <a:r>
              <a:rPr lang="ms-MY" sz="4000" dirty="0" smtClean="0">
                <a:solidFill>
                  <a:schemeClr val="bg1"/>
                </a:solidFill>
              </a:rPr>
              <a:t>Alamat Medsos </a:t>
            </a:r>
            <a:br>
              <a:rPr lang="ms-MY" sz="4000" dirty="0" smtClean="0">
                <a:solidFill>
                  <a:schemeClr val="bg1"/>
                </a:solidFill>
              </a:rPr>
            </a:br>
            <a:r>
              <a:rPr lang="ms-MY" sz="4000" dirty="0" smtClean="0">
                <a:solidFill>
                  <a:schemeClr val="bg1"/>
                </a:solidFill>
              </a:rPr>
              <a:t>Pusat Da’wah Islamiah</a:t>
            </a:r>
            <a:endParaRPr lang="en-US" sz="40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760" y="2515972"/>
            <a:ext cx="8920480" cy="1856774"/>
          </a:xfrm>
          <a:prstGeom prst="rect">
            <a:avLst/>
          </a:prstGeom>
        </p:spPr>
      </p:pic>
    </p:spTree>
    <p:extLst>
      <p:ext uri="{BB962C8B-B14F-4D97-AF65-F5344CB8AC3E}">
        <p14:creationId xmlns:p14="http://schemas.microsoft.com/office/powerpoint/2010/main" val="469577728"/>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7FF1E-B2E5-4810-B46F-79A6F9E8CE48}"/>
              </a:ext>
            </a:extLst>
          </p:cNvPr>
          <p:cNvSpPr>
            <a:spLocks noGrp="1"/>
          </p:cNvSpPr>
          <p:nvPr>
            <p:ph type="title"/>
          </p:nvPr>
        </p:nvSpPr>
        <p:spPr>
          <a:xfrm>
            <a:off x="838200" y="0"/>
            <a:ext cx="10515600" cy="1325563"/>
          </a:xfrm>
        </p:spPr>
        <p:txBody>
          <a:bodyPr/>
          <a:lstStyle/>
          <a:p>
            <a:r>
              <a:rPr lang="en-US" dirty="0" err="1" smtClean="0">
                <a:solidFill>
                  <a:schemeClr val="bg1"/>
                </a:solidFill>
              </a:rPr>
              <a:t>Bahagian</a:t>
            </a:r>
            <a:r>
              <a:rPr lang="en-US" dirty="0" smtClean="0">
                <a:solidFill>
                  <a:schemeClr val="bg1"/>
                </a:solidFill>
              </a:rPr>
              <a:t> </a:t>
            </a:r>
            <a:r>
              <a:rPr lang="en-US" dirty="0">
                <a:solidFill>
                  <a:schemeClr val="bg1"/>
                </a:solidFill>
              </a:rPr>
              <a:t>Media</a:t>
            </a:r>
          </a:p>
        </p:txBody>
      </p:sp>
      <p:sp>
        <p:nvSpPr>
          <p:cNvPr id="3" name="Rectangle 2">
            <a:extLst>
              <a:ext uri="{FF2B5EF4-FFF2-40B4-BE49-F238E27FC236}">
                <a16:creationId xmlns:a16="http://schemas.microsoft.com/office/drawing/2014/main" xmlns="" id="{FC33B843-471B-4CB7-97C0-BE3065C5E698}"/>
              </a:ext>
            </a:extLst>
          </p:cNvPr>
          <p:cNvSpPr/>
          <p:nvPr/>
        </p:nvSpPr>
        <p:spPr>
          <a:xfrm>
            <a:off x="238760" y="971193"/>
            <a:ext cx="10515600" cy="1446550"/>
          </a:xfrm>
          <a:prstGeom prst="rect">
            <a:avLst/>
          </a:prstGeom>
        </p:spPr>
        <p:txBody>
          <a:bodyPr wrap="square">
            <a:spAutoFit/>
          </a:bodyPr>
          <a:lstStyle/>
          <a:p>
            <a:pPr marL="1007110" marR="0" indent="-285750" algn="just">
              <a:lnSpc>
                <a:spcPct val="150000"/>
              </a:lnSpc>
              <a:spcBef>
                <a:spcPts val="0"/>
              </a:spcBef>
              <a:spcAft>
                <a:spcPts val="0"/>
              </a:spcAft>
              <a:buFont typeface="Arial" panose="020B0604020202020204" pitchFamily="34" charset="0"/>
              <a:buChar char="•"/>
            </a:pP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Membina</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Aplikasi</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Mushaf</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Brunei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memuat</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naik</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dalam</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iOS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Android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dapat</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dimuat</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turun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secara</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percuma</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721360" marR="0" algn="just">
              <a:spcBef>
                <a:spcPts val="0"/>
              </a:spcBef>
              <a:spcAft>
                <a:spcPts val="0"/>
              </a:spcAft>
            </a:pPr>
            <a:r>
              <a:rPr lang="ms-MY"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520" y="2805272"/>
            <a:ext cx="3602990" cy="143271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9571" y="2164080"/>
            <a:ext cx="2548747" cy="3210560"/>
          </a:xfrm>
          <a:prstGeom prst="rect">
            <a:avLst/>
          </a:prstGeom>
        </p:spPr>
      </p:pic>
    </p:spTree>
    <p:extLst>
      <p:ext uri="{BB962C8B-B14F-4D97-AF65-F5344CB8AC3E}">
        <p14:creationId xmlns:p14="http://schemas.microsoft.com/office/powerpoint/2010/main" val="456763693"/>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7FF1E-B2E5-4810-B46F-79A6F9E8CE48}"/>
              </a:ext>
            </a:extLst>
          </p:cNvPr>
          <p:cNvSpPr>
            <a:spLocks noGrp="1"/>
          </p:cNvSpPr>
          <p:nvPr>
            <p:ph type="title"/>
          </p:nvPr>
        </p:nvSpPr>
        <p:spPr>
          <a:xfrm>
            <a:off x="838200" y="0"/>
            <a:ext cx="10515600" cy="1325563"/>
          </a:xfrm>
        </p:spPr>
        <p:txBody>
          <a:bodyPr/>
          <a:lstStyle/>
          <a:p>
            <a:r>
              <a:rPr lang="en-US" dirty="0" err="1" smtClean="0">
                <a:solidFill>
                  <a:schemeClr val="bg1"/>
                </a:solidFill>
              </a:rPr>
              <a:t>Bahagian</a:t>
            </a:r>
            <a:r>
              <a:rPr lang="en-US" dirty="0" smtClean="0">
                <a:solidFill>
                  <a:schemeClr val="bg1"/>
                </a:solidFill>
              </a:rPr>
              <a:t> </a:t>
            </a:r>
            <a:r>
              <a:rPr lang="en-US" dirty="0">
                <a:solidFill>
                  <a:schemeClr val="bg1"/>
                </a:solidFill>
              </a:rPr>
              <a:t>Media</a:t>
            </a:r>
          </a:p>
        </p:txBody>
      </p:sp>
      <p:pic>
        <p:nvPicPr>
          <p:cNvPr id="6" name="Picture 5"/>
          <p:cNvPicPr>
            <a:picLocks noChangeAspect="1"/>
          </p:cNvPicPr>
          <p:nvPr/>
        </p:nvPicPr>
        <p:blipFill>
          <a:blip r:embed="rId3"/>
          <a:stretch>
            <a:fillRect/>
          </a:stretch>
        </p:blipFill>
        <p:spPr>
          <a:xfrm>
            <a:off x="395230" y="1091883"/>
            <a:ext cx="11401539" cy="4520710"/>
          </a:xfrm>
          <a:prstGeom prst="rect">
            <a:avLst/>
          </a:prstGeom>
        </p:spPr>
      </p:pic>
    </p:spTree>
    <p:extLst>
      <p:ext uri="{BB962C8B-B14F-4D97-AF65-F5344CB8AC3E}">
        <p14:creationId xmlns:p14="http://schemas.microsoft.com/office/powerpoint/2010/main" val="4093751632"/>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7FF1E-B2E5-4810-B46F-79A6F9E8CE48}"/>
              </a:ext>
            </a:extLst>
          </p:cNvPr>
          <p:cNvSpPr>
            <a:spLocks noGrp="1"/>
          </p:cNvSpPr>
          <p:nvPr>
            <p:ph type="title"/>
          </p:nvPr>
        </p:nvSpPr>
        <p:spPr>
          <a:xfrm>
            <a:off x="838200" y="0"/>
            <a:ext cx="10515600" cy="1325563"/>
          </a:xfrm>
        </p:spPr>
        <p:txBody>
          <a:bodyPr/>
          <a:lstStyle/>
          <a:p>
            <a:r>
              <a:rPr lang="en-US" dirty="0" err="1" smtClean="0">
                <a:solidFill>
                  <a:schemeClr val="bg1"/>
                </a:solidFill>
              </a:rPr>
              <a:t>Keistimewaan</a:t>
            </a:r>
            <a:r>
              <a:rPr lang="en-US" dirty="0" smtClean="0">
                <a:solidFill>
                  <a:schemeClr val="bg1"/>
                </a:solidFill>
              </a:rPr>
              <a:t> </a:t>
            </a:r>
            <a:r>
              <a:rPr lang="en-US" dirty="0" err="1" smtClean="0">
                <a:solidFill>
                  <a:schemeClr val="bg1"/>
                </a:solidFill>
              </a:rPr>
              <a:t>Aplikasi</a:t>
            </a:r>
            <a:r>
              <a:rPr lang="en-US" dirty="0" smtClean="0">
                <a:solidFill>
                  <a:schemeClr val="bg1"/>
                </a:solidFill>
              </a:rPr>
              <a:t> </a:t>
            </a:r>
            <a:r>
              <a:rPr lang="en-US" dirty="0" err="1" smtClean="0">
                <a:solidFill>
                  <a:schemeClr val="bg1"/>
                </a:solidFill>
              </a:rPr>
              <a:t>Mushaf</a:t>
            </a:r>
            <a:r>
              <a:rPr lang="en-US" dirty="0" smtClean="0">
                <a:solidFill>
                  <a:schemeClr val="bg1"/>
                </a:solidFill>
              </a:rPr>
              <a:t> Brunei</a:t>
            </a:r>
            <a:endParaRPr lang="en-US" dirty="0">
              <a:solidFill>
                <a:schemeClr val="bg1"/>
              </a:solidFill>
            </a:endParaRPr>
          </a:p>
        </p:txBody>
      </p:sp>
      <p:sp>
        <p:nvSpPr>
          <p:cNvPr id="3" name="Rectangle 2">
            <a:extLst>
              <a:ext uri="{FF2B5EF4-FFF2-40B4-BE49-F238E27FC236}">
                <a16:creationId xmlns:a16="http://schemas.microsoft.com/office/drawing/2014/main" xmlns="" id="{FC33B843-471B-4CB7-97C0-BE3065C5E698}"/>
              </a:ext>
            </a:extLst>
          </p:cNvPr>
          <p:cNvSpPr/>
          <p:nvPr/>
        </p:nvSpPr>
        <p:spPr>
          <a:xfrm>
            <a:off x="289560" y="1370966"/>
            <a:ext cx="6863080" cy="3985706"/>
          </a:xfrm>
          <a:prstGeom prst="rect">
            <a:avLst/>
          </a:prstGeom>
        </p:spPr>
        <p:txBody>
          <a:bodyPr wrap="square">
            <a:spAutoFit/>
          </a:bodyPr>
          <a:lstStyle/>
          <a:p>
            <a:pPr marL="1007110" marR="0" indent="-285750" algn="just">
              <a:lnSpc>
                <a:spcPct val="150000"/>
              </a:lnSpc>
              <a:spcBef>
                <a:spcPts val="0"/>
              </a:spcBef>
              <a:spcAft>
                <a:spcPts val="0"/>
              </a:spcAft>
              <a:buFont typeface="Arial" panose="020B0604020202020204" pitchFamily="34" charset="0"/>
              <a:buChar char="•"/>
            </a:pP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Mempunyai</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3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paparan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t>
            </a:r>
          </a:p>
          <a:p>
            <a:pPr marL="721360" marR="0" algn="just">
              <a:lnSpc>
                <a:spcPct val="150000"/>
              </a:lnSpc>
              <a:spcBef>
                <a:spcPts val="0"/>
              </a:spcBef>
              <a:spcAft>
                <a:spcPts val="0"/>
              </a:spcAft>
            </a:pPr>
            <a:r>
              <a:rPr lang="en-US"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1)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Paparan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Mushaf</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Brunei Darussalam</a:t>
            </a:r>
          </a:p>
          <a:p>
            <a:pPr marL="721360" marR="0" algn="just">
              <a:lnSpc>
                <a:spcPct val="150000"/>
              </a:lnSpc>
              <a:spcBef>
                <a:spcPts val="0"/>
              </a:spcBef>
              <a:spcAft>
                <a:spcPts val="0"/>
              </a:spcAft>
            </a:pP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2)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Paparan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Mushaf</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Brunei Darussalam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Terjemahannya</a:t>
            </a:r>
            <a:r>
              <a:rPr lang="en-US"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(Bahasa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Melayu</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t>
            </a:r>
          </a:p>
          <a:p>
            <a:pPr marL="721360" marR="0" algn="just">
              <a:lnSpc>
                <a:spcPct val="150000"/>
              </a:lnSpc>
              <a:spcBef>
                <a:spcPts val="0"/>
              </a:spcBef>
              <a:spcAft>
                <a:spcPts val="0"/>
              </a:spcAft>
            </a:pPr>
            <a:r>
              <a:rPr lang="en-US"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3)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Paparan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Tutorial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Colour</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Coding).</a:t>
            </a:r>
          </a:p>
          <a:p>
            <a:pPr marL="1007110" marR="0" indent="-285750" algn="just">
              <a:lnSpc>
                <a:spcPct val="150000"/>
              </a:lnSpc>
              <a:spcBef>
                <a:spcPts val="0"/>
              </a:spcBef>
              <a:spcAft>
                <a:spcPts val="0"/>
              </a:spcAft>
              <a:buFont typeface="Arial" panose="020B0604020202020204" pitchFamily="34" charset="0"/>
              <a:buChar char="•"/>
            </a:pP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Audio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bacaan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al-Quran 30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juz</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oleh</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al-Hafiz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tempatan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Ustaz</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Hashim</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bin Abdullah.</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721360" marR="0" algn="just">
              <a:spcBef>
                <a:spcPts val="0"/>
              </a:spcBef>
              <a:spcAft>
                <a:spcPts val="0"/>
              </a:spcAft>
            </a:pPr>
            <a:r>
              <a:rPr lang="ms-MY"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descr="E:\mora\Downloads\IMG_0269.jpg"/>
          <p:cNvPicPr/>
          <p:nvPr/>
        </p:nvPicPr>
        <p:blipFill rotWithShape="1">
          <a:blip r:embed="rId3">
            <a:extLst>
              <a:ext uri="{28A0092B-C50C-407E-A947-70E740481C1C}">
                <a14:useLocalDpi xmlns:a14="http://schemas.microsoft.com/office/drawing/2010/main" val="0"/>
              </a:ext>
            </a:extLst>
          </a:blip>
          <a:srcRect r="23287"/>
          <a:stretch/>
        </p:blipFill>
        <p:spPr bwMode="auto">
          <a:xfrm>
            <a:off x="7301230" y="2165574"/>
            <a:ext cx="4559300" cy="23964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5567822"/>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7FF1E-B2E5-4810-B46F-79A6F9E8CE48}"/>
              </a:ext>
            </a:extLst>
          </p:cNvPr>
          <p:cNvSpPr>
            <a:spLocks noGrp="1"/>
          </p:cNvSpPr>
          <p:nvPr>
            <p:ph type="title"/>
          </p:nvPr>
        </p:nvSpPr>
        <p:spPr>
          <a:xfrm>
            <a:off x="838200" y="0"/>
            <a:ext cx="10515600" cy="1325563"/>
          </a:xfrm>
        </p:spPr>
        <p:txBody>
          <a:bodyPr/>
          <a:lstStyle/>
          <a:p>
            <a:r>
              <a:rPr lang="en-US" dirty="0" err="1" smtClean="0">
                <a:solidFill>
                  <a:schemeClr val="bg1"/>
                </a:solidFill>
              </a:rPr>
              <a:t>Bahagian</a:t>
            </a:r>
            <a:r>
              <a:rPr lang="en-US" dirty="0" smtClean="0">
                <a:solidFill>
                  <a:schemeClr val="bg1"/>
                </a:solidFill>
              </a:rPr>
              <a:t> </a:t>
            </a:r>
            <a:r>
              <a:rPr lang="en-US" dirty="0">
                <a:solidFill>
                  <a:schemeClr val="bg1"/>
                </a:solidFill>
              </a:rPr>
              <a:t>Media</a:t>
            </a:r>
          </a:p>
        </p:txBody>
      </p:sp>
      <p:sp>
        <p:nvSpPr>
          <p:cNvPr id="3" name="Rectangle 2">
            <a:extLst>
              <a:ext uri="{FF2B5EF4-FFF2-40B4-BE49-F238E27FC236}">
                <a16:creationId xmlns:a16="http://schemas.microsoft.com/office/drawing/2014/main" xmlns="" id="{FC33B843-471B-4CB7-97C0-BE3065C5E698}"/>
              </a:ext>
            </a:extLst>
          </p:cNvPr>
          <p:cNvSpPr/>
          <p:nvPr/>
        </p:nvSpPr>
        <p:spPr>
          <a:xfrm>
            <a:off x="238760" y="1428393"/>
            <a:ext cx="6375400" cy="2970044"/>
          </a:xfrm>
          <a:prstGeom prst="rect">
            <a:avLst/>
          </a:prstGeom>
        </p:spPr>
        <p:txBody>
          <a:bodyPr wrap="square">
            <a:spAutoFit/>
          </a:bodyPr>
          <a:lstStyle/>
          <a:p>
            <a:pPr marL="1007110" marR="0" indent="-285750" algn="just">
              <a:lnSpc>
                <a:spcPct val="150000"/>
              </a:lnSpc>
              <a:spcBef>
                <a:spcPts val="0"/>
              </a:spcBef>
              <a:spcAft>
                <a:spcPts val="0"/>
              </a:spcAft>
              <a:buFont typeface="Arial" panose="020B0604020202020204" pitchFamily="34" charset="0"/>
              <a:buChar char="•"/>
            </a:pP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Bekerjasama</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dengan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Bahagian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Teknologi</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Maklumat</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KHEU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dalam</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membina</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Aplikasi</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Mushaf</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Brunei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memuat</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naik</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dalam</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iOS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Android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dapat</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dimuat</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turun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secara</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percuma</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721360" marR="0" algn="just">
              <a:spcBef>
                <a:spcPts val="0"/>
              </a:spcBef>
              <a:spcAft>
                <a:spcPts val="0"/>
              </a:spcAft>
            </a:pPr>
            <a:r>
              <a:rPr lang="ms-MY"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5091" y="609204"/>
            <a:ext cx="3602990" cy="143271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2212" y="2255520"/>
            <a:ext cx="2548747" cy="3210560"/>
          </a:xfrm>
          <a:prstGeom prst="rect">
            <a:avLst/>
          </a:prstGeom>
        </p:spPr>
      </p:pic>
    </p:spTree>
    <p:extLst>
      <p:ext uri="{BB962C8B-B14F-4D97-AF65-F5344CB8AC3E}">
        <p14:creationId xmlns:p14="http://schemas.microsoft.com/office/powerpoint/2010/main" val="3573711835"/>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7FF1E-B2E5-4810-B46F-79A6F9E8CE48}"/>
              </a:ext>
            </a:extLst>
          </p:cNvPr>
          <p:cNvSpPr>
            <a:spLocks noGrp="1"/>
          </p:cNvSpPr>
          <p:nvPr>
            <p:ph type="title"/>
          </p:nvPr>
        </p:nvSpPr>
        <p:spPr>
          <a:xfrm>
            <a:off x="838200" y="0"/>
            <a:ext cx="10515600" cy="1325563"/>
          </a:xfrm>
        </p:spPr>
        <p:txBody>
          <a:bodyPr/>
          <a:lstStyle/>
          <a:p>
            <a:r>
              <a:rPr lang="en-US" dirty="0" err="1" smtClean="0">
                <a:solidFill>
                  <a:schemeClr val="bg1"/>
                </a:solidFill>
              </a:rPr>
              <a:t>Bahagian</a:t>
            </a:r>
            <a:r>
              <a:rPr lang="en-US" dirty="0" smtClean="0">
                <a:solidFill>
                  <a:schemeClr val="bg1"/>
                </a:solidFill>
              </a:rPr>
              <a:t> </a:t>
            </a:r>
            <a:r>
              <a:rPr lang="en-US" dirty="0">
                <a:solidFill>
                  <a:schemeClr val="bg1"/>
                </a:solidFill>
              </a:rPr>
              <a:t>Media</a:t>
            </a:r>
          </a:p>
        </p:txBody>
      </p:sp>
      <p:sp>
        <p:nvSpPr>
          <p:cNvPr id="3" name="Rectangle 2">
            <a:extLst>
              <a:ext uri="{FF2B5EF4-FFF2-40B4-BE49-F238E27FC236}">
                <a16:creationId xmlns:a16="http://schemas.microsoft.com/office/drawing/2014/main" xmlns="" id="{FC33B843-471B-4CB7-97C0-BE3065C5E698}"/>
              </a:ext>
            </a:extLst>
          </p:cNvPr>
          <p:cNvSpPr/>
          <p:nvPr/>
        </p:nvSpPr>
        <p:spPr>
          <a:xfrm>
            <a:off x="238760" y="1428393"/>
            <a:ext cx="6375400" cy="3477875"/>
          </a:xfrm>
          <a:prstGeom prst="rect">
            <a:avLst/>
          </a:prstGeom>
        </p:spPr>
        <p:txBody>
          <a:bodyPr wrap="square">
            <a:spAutoFit/>
          </a:bodyPr>
          <a:lstStyle/>
          <a:p>
            <a:pPr marL="1007110" marR="0" indent="-285750" algn="just">
              <a:lnSpc>
                <a:spcPct val="150000"/>
              </a:lnSpc>
              <a:spcBef>
                <a:spcPts val="0"/>
              </a:spcBef>
              <a:spcAft>
                <a:spcPts val="0"/>
              </a:spcAft>
              <a:buFont typeface="Arial" panose="020B0604020202020204" pitchFamily="34" charset="0"/>
              <a:buChar char="•"/>
            </a:pP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Menyiarkan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bacaan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30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juz</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al-Quran 24/7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daripada</a:t>
            </a:r>
            <a:r>
              <a:rPr lang="en-US"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Aplikasi</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Mushaf</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Brunei yang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dibacakan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oleh</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Hafiz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tempatan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NBD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ke</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saluran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radio Al-Quran 89.1fm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99.7fm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dengan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kerjasama</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ITQSHHB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Kristal fm.</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721360" marR="0" algn="just">
              <a:spcBef>
                <a:spcPts val="0"/>
              </a:spcBef>
              <a:spcAft>
                <a:spcPts val="0"/>
              </a:spcAft>
            </a:pPr>
            <a:r>
              <a:rPr lang="ms-MY"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993" y="1428393"/>
            <a:ext cx="3712176" cy="3230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50387557"/>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7FF1E-B2E5-4810-B46F-79A6F9E8CE48}"/>
              </a:ext>
            </a:extLst>
          </p:cNvPr>
          <p:cNvSpPr>
            <a:spLocks noGrp="1"/>
          </p:cNvSpPr>
          <p:nvPr>
            <p:ph type="title"/>
          </p:nvPr>
        </p:nvSpPr>
        <p:spPr>
          <a:xfrm>
            <a:off x="838200" y="0"/>
            <a:ext cx="10515600" cy="1325563"/>
          </a:xfrm>
        </p:spPr>
        <p:txBody>
          <a:bodyPr/>
          <a:lstStyle/>
          <a:p>
            <a:r>
              <a:rPr lang="en-US" dirty="0" err="1" smtClean="0">
                <a:solidFill>
                  <a:schemeClr val="bg1"/>
                </a:solidFill>
              </a:rPr>
              <a:t>Bahagian</a:t>
            </a:r>
            <a:r>
              <a:rPr lang="en-US" dirty="0" smtClean="0">
                <a:solidFill>
                  <a:schemeClr val="bg1"/>
                </a:solidFill>
              </a:rPr>
              <a:t> </a:t>
            </a:r>
            <a:r>
              <a:rPr lang="en-US" dirty="0">
                <a:solidFill>
                  <a:schemeClr val="bg1"/>
                </a:solidFill>
              </a:rPr>
              <a:t>Media</a:t>
            </a:r>
          </a:p>
        </p:txBody>
      </p:sp>
      <p:sp>
        <p:nvSpPr>
          <p:cNvPr id="3" name="Rectangle 2">
            <a:extLst>
              <a:ext uri="{FF2B5EF4-FFF2-40B4-BE49-F238E27FC236}">
                <a16:creationId xmlns:a16="http://schemas.microsoft.com/office/drawing/2014/main" xmlns="" id="{FC33B843-471B-4CB7-97C0-BE3065C5E698}"/>
              </a:ext>
            </a:extLst>
          </p:cNvPr>
          <p:cNvSpPr/>
          <p:nvPr/>
        </p:nvSpPr>
        <p:spPr>
          <a:xfrm>
            <a:off x="238760" y="1428393"/>
            <a:ext cx="6375400" cy="3477875"/>
          </a:xfrm>
          <a:prstGeom prst="rect">
            <a:avLst/>
          </a:prstGeom>
        </p:spPr>
        <p:txBody>
          <a:bodyPr wrap="square">
            <a:spAutoFit/>
          </a:bodyPr>
          <a:lstStyle/>
          <a:p>
            <a:pPr marL="1007110" marR="0" indent="-285750" algn="just">
              <a:lnSpc>
                <a:spcPct val="150000"/>
              </a:lnSpc>
              <a:spcBef>
                <a:spcPts val="0"/>
              </a:spcBef>
              <a:spcAft>
                <a:spcPts val="0"/>
              </a:spcAft>
              <a:buFont typeface="Arial" panose="020B0604020202020204" pitchFamily="34" charset="0"/>
              <a:buChar char="•"/>
            </a:pP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Bacaan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surah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Yasin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Doa</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Senegara</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disiarkan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setiap</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hari</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semenjak</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Pandemik</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COVID-19 di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saluran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TV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Radio RTB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hingga</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hari</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ini</a:t>
            </a:r>
            <a:r>
              <a:rPr lang="en-US"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yang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diungkayahkan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bersama</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oleh</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PDI, </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JHEM, ITQSHHB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RTB.</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721360" marR="0" algn="just">
              <a:spcBef>
                <a:spcPts val="0"/>
              </a:spcBef>
              <a:spcAft>
                <a:spcPts val="0"/>
              </a:spcAft>
            </a:pPr>
            <a:r>
              <a:rPr lang="ms-MY"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4880" y="878523"/>
            <a:ext cx="3926840" cy="3926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996990"/>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7FF1E-B2E5-4810-B46F-79A6F9E8CE48}"/>
              </a:ext>
            </a:extLst>
          </p:cNvPr>
          <p:cNvSpPr>
            <a:spLocks noGrp="1"/>
          </p:cNvSpPr>
          <p:nvPr>
            <p:ph type="title"/>
          </p:nvPr>
        </p:nvSpPr>
        <p:spPr>
          <a:xfrm>
            <a:off x="838200" y="0"/>
            <a:ext cx="10515600" cy="1325563"/>
          </a:xfrm>
        </p:spPr>
        <p:txBody>
          <a:bodyPr/>
          <a:lstStyle/>
          <a:p>
            <a:r>
              <a:rPr lang="en-US" dirty="0" err="1" smtClean="0">
                <a:solidFill>
                  <a:schemeClr val="bg1"/>
                </a:solidFill>
              </a:rPr>
              <a:t>Bahagian</a:t>
            </a:r>
            <a:r>
              <a:rPr lang="en-US" dirty="0" smtClean="0">
                <a:solidFill>
                  <a:schemeClr val="bg1"/>
                </a:solidFill>
              </a:rPr>
              <a:t> </a:t>
            </a:r>
            <a:r>
              <a:rPr lang="en-US" dirty="0" err="1" smtClean="0">
                <a:solidFill>
                  <a:schemeClr val="bg1"/>
                </a:solidFill>
              </a:rPr>
              <a:t>Penapisan</a:t>
            </a:r>
            <a:r>
              <a:rPr lang="en-US" dirty="0" smtClean="0">
                <a:solidFill>
                  <a:schemeClr val="bg1"/>
                </a:solidFill>
              </a:rPr>
              <a:t> </a:t>
            </a:r>
            <a:r>
              <a:rPr lang="en-US" dirty="0" err="1" smtClean="0">
                <a:solidFill>
                  <a:schemeClr val="bg1"/>
                </a:solidFill>
              </a:rPr>
              <a:t>dan</a:t>
            </a:r>
            <a:r>
              <a:rPr lang="en-US" dirty="0" smtClean="0">
                <a:solidFill>
                  <a:schemeClr val="bg1"/>
                </a:solidFill>
              </a:rPr>
              <a:t> </a:t>
            </a:r>
            <a:r>
              <a:rPr lang="en-US" dirty="0" err="1" smtClean="0">
                <a:solidFill>
                  <a:schemeClr val="bg1"/>
                </a:solidFill>
              </a:rPr>
              <a:t>Pameran</a:t>
            </a:r>
            <a:endParaRPr lang="en-US" dirty="0">
              <a:solidFill>
                <a:schemeClr val="bg1"/>
              </a:solidFill>
            </a:endParaRPr>
          </a:p>
        </p:txBody>
      </p:sp>
      <p:sp>
        <p:nvSpPr>
          <p:cNvPr id="3" name="Rectangle 2">
            <a:extLst>
              <a:ext uri="{FF2B5EF4-FFF2-40B4-BE49-F238E27FC236}">
                <a16:creationId xmlns:a16="http://schemas.microsoft.com/office/drawing/2014/main" xmlns="" id="{FC33B843-471B-4CB7-97C0-BE3065C5E698}"/>
              </a:ext>
            </a:extLst>
          </p:cNvPr>
          <p:cNvSpPr/>
          <p:nvPr/>
        </p:nvSpPr>
        <p:spPr>
          <a:xfrm>
            <a:off x="238760" y="1428393"/>
            <a:ext cx="10490200" cy="1954381"/>
          </a:xfrm>
          <a:prstGeom prst="rect">
            <a:avLst/>
          </a:prstGeom>
        </p:spPr>
        <p:txBody>
          <a:bodyPr wrap="square">
            <a:spAutoFit/>
          </a:bodyPr>
          <a:lstStyle/>
          <a:p>
            <a:pPr marL="1007110" marR="0" indent="-285750" algn="just">
              <a:lnSpc>
                <a:spcPct val="150000"/>
              </a:lnSpc>
              <a:spcBef>
                <a:spcPts val="0"/>
              </a:spcBef>
              <a:spcAft>
                <a:spcPts val="0"/>
              </a:spcAft>
              <a:buFont typeface="Arial" panose="020B0604020202020204" pitchFamily="34" charset="0"/>
              <a:buChar char="•"/>
            </a:pP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Menapis</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bahan-bahan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terbitan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termasuk</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Mushaf-Mushaf</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al-Quran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dari</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dalam</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luar</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negeri</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buku-buku</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berkonsepkan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munajat</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seperti</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buku-buku</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yang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mengandungi</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ibadah</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solat</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doa</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zikir</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721360" marR="0" algn="just">
              <a:spcBef>
                <a:spcPts val="0"/>
              </a:spcBef>
              <a:spcAft>
                <a:spcPts val="0"/>
              </a:spcAft>
            </a:pPr>
            <a:r>
              <a:rPr lang="ms-MY"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90208472"/>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7FF1E-B2E5-4810-B46F-79A6F9E8CE48}"/>
              </a:ext>
            </a:extLst>
          </p:cNvPr>
          <p:cNvSpPr>
            <a:spLocks noGrp="1"/>
          </p:cNvSpPr>
          <p:nvPr>
            <p:ph type="title"/>
          </p:nvPr>
        </p:nvSpPr>
        <p:spPr>
          <a:xfrm>
            <a:off x="838200" y="233680"/>
            <a:ext cx="10515600" cy="1325563"/>
          </a:xfrm>
        </p:spPr>
        <p:txBody>
          <a:bodyPr/>
          <a:lstStyle/>
          <a:p>
            <a:r>
              <a:rPr lang="en-US" dirty="0" err="1" smtClean="0">
                <a:solidFill>
                  <a:schemeClr val="bg1"/>
                </a:solidFill>
              </a:rPr>
              <a:t>Urus</a:t>
            </a:r>
            <a:r>
              <a:rPr lang="en-US" dirty="0" smtClean="0">
                <a:solidFill>
                  <a:schemeClr val="bg1"/>
                </a:solidFill>
              </a:rPr>
              <a:t> </a:t>
            </a:r>
            <a:r>
              <a:rPr lang="en-US" dirty="0" err="1" smtClean="0">
                <a:solidFill>
                  <a:schemeClr val="bg1"/>
                </a:solidFill>
              </a:rPr>
              <a:t>Setia</a:t>
            </a:r>
            <a:r>
              <a:rPr lang="en-US" dirty="0" smtClean="0">
                <a:solidFill>
                  <a:schemeClr val="bg1"/>
                </a:solidFill>
              </a:rPr>
              <a:t> </a:t>
            </a:r>
            <a:r>
              <a:rPr lang="en-US" dirty="0" err="1" smtClean="0">
                <a:solidFill>
                  <a:schemeClr val="bg1"/>
                </a:solidFill>
              </a:rPr>
              <a:t>Penerbitan</a:t>
            </a:r>
            <a:r>
              <a:rPr lang="en-US" dirty="0" smtClean="0">
                <a:solidFill>
                  <a:schemeClr val="bg1"/>
                </a:solidFill>
              </a:rPr>
              <a:t> </a:t>
            </a:r>
            <a:r>
              <a:rPr lang="en-US" dirty="0" err="1" smtClean="0">
                <a:solidFill>
                  <a:schemeClr val="bg1"/>
                </a:solidFill>
              </a:rPr>
              <a:t>Tafsir</a:t>
            </a:r>
            <a:r>
              <a:rPr lang="en-US" dirty="0" smtClean="0">
                <a:solidFill>
                  <a:schemeClr val="bg1"/>
                </a:solidFill>
              </a:rPr>
              <a:t> </a:t>
            </a:r>
            <a:r>
              <a:rPr lang="en-US" dirty="0" err="1" smtClean="0">
                <a:solidFill>
                  <a:schemeClr val="bg1"/>
                </a:solidFill>
              </a:rPr>
              <a:t>Mushaf</a:t>
            </a:r>
            <a:r>
              <a:rPr lang="en-US" dirty="0" smtClean="0">
                <a:solidFill>
                  <a:schemeClr val="bg1"/>
                </a:solidFill>
              </a:rPr>
              <a:t> Brunei Darussalam  </a:t>
            </a:r>
            <a:endParaRPr lang="en-US" dirty="0">
              <a:solidFill>
                <a:schemeClr val="bg1"/>
              </a:solidFill>
            </a:endParaRPr>
          </a:p>
        </p:txBody>
      </p:sp>
      <p:sp>
        <p:nvSpPr>
          <p:cNvPr id="3" name="Rectangle 2">
            <a:extLst>
              <a:ext uri="{FF2B5EF4-FFF2-40B4-BE49-F238E27FC236}">
                <a16:creationId xmlns:a16="http://schemas.microsoft.com/office/drawing/2014/main" xmlns="" id="{FC33B843-471B-4CB7-97C0-BE3065C5E698}"/>
              </a:ext>
            </a:extLst>
          </p:cNvPr>
          <p:cNvSpPr/>
          <p:nvPr/>
        </p:nvSpPr>
        <p:spPr>
          <a:xfrm>
            <a:off x="228600" y="1733193"/>
            <a:ext cx="7035800" cy="2970044"/>
          </a:xfrm>
          <a:prstGeom prst="rect">
            <a:avLst/>
          </a:prstGeom>
        </p:spPr>
        <p:txBody>
          <a:bodyPr wrap="square">
            <a:spAutoFit/>
          </a:bodyPr>
          <a:lstStyle/>
          <a:p>
            <a:pPr marL="1007110" marR="0" indent="-285750" algn="just">
              <a:lnSpc>
                <a:spcPct val="150000"/>
              </a:lnSpc>
              <a:spcBef>
                <a:spcPts val="0"/>
              </a:spcBef>
              <a:spcAft>
                <a:spcPts val="0"/>
              </a:spcAft>
              <a:buFont typeface="Arial" panose="020B0604020202020204" pitchFamily="34" charset="0"/>
              <a:buChar char="•"/>
            </a:pP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Menerbitkan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Mushaf</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Brunei Darussalam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Terjemahannya</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(Bahasa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Melayu</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t>
            </a:r>
          </a:p>
          <a:p>
            <a:pPr marL="1007110" marR="0" indent="-285750" algn="just">
              <a:lnSpc>
                <a:spcPct val="150000"/>
              </a:lnSpc>
              <a:spcBef>
                <a:spcPts val="0"/>
              </a:spcBef>
              <a:spcAft>
                <a:spcPts val="0"/>
              </a:spcAft>
              <a:buFont typeface="Arial" panose="020B0604020202020204" pitchFamily="34" charset="0"/>
              <a:buChar char="•"/>
            </a:pPr>
            <a:r>
              <a:rPr lang="en-US" sz="2200" dirty="0" err="1" smtClean="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rPr>
              <a:t>Menerbitkan</a:t>
            </a:r>
            <a:r>
              <a:rPr lang="en-US" sz="2200" dirty="0" smtClean="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rPr>
              <a:t>Mushaf</a:t>
            </a:r>
            <a:r>
              <a:rPr lang="en-US" sz="2200" dirty="0" smtClean="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rPr>
              <a:t> Brunei Darussalam </a:t>
            </a:r>
            <a:r>
              <a:rPr lang="en-US" sz="2200" dirty="0" err="1" smtClean="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rPr>
              <a:t>dan</a:t>
            </a:r>
            <a:r>
              <a:rPr lang="en-US" sz="2200" dirty="0" smtClean="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effectLst/>
                <a:latin typeface="Palatino Linotype" panose="02040502050505030304" pitchFamily="18" charset="0"/>
                <a:ea typeface="Calibri" panose="020F0502020204030204" pitchFamily="34" charset="0"/>
                <a:cs typeface="Times New Roman" panose="02020603050405020304" pitchFamily="18" charset="0"/>
              </a:rPr>
              <a:t>Tafsiran</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nya</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Juz</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1 &amp; 2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telah</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diterbitkan</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Manakalah</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Juz</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3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hingga</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30 </a:t>
            </a:r>
            <a:r>
              <a:rPr lang="en-US" sz="2200" dirty="0" err="1"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dalam</a:t>
            </a:r>
            <a:r>
              <a:rPr lang="en-US" sz="22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proses.)</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721360" marR="0" algn="just">
              <a:spcBef>
                <a:spcPts val="0"/>
              </a:spcBef>
              <a:spcAft>
                <a:spcPts val="0"/>
              </a:spcAft>
            </a:pPr>
            <a:r>
              <a:rPr lang="ms-MY" sz="22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 </a:t>
            </a:r>
            <a:endParaRPr lang="en-US" sz="2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7577" y="1473200"/>
            <a:ext cx="3612863" cy="240792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6412" y="3271519"/>
            <a:ext cx="1825739" cy="22094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395291"/>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DBF48D-B49A-4E7D-BDD3-52BC9E4231C4}"/>
              </a:ext>
            </a:extLst>
          </p:cNvPr>
          <p:cNvSpPr>
            <a:spLocks noGrp="1"/>
          </p:cNvSpPr>
          <p:nvPr>
            <p:ph type="title"/>
          </p:nvPr>
        </p:nvSpPr>
        <p:spPr/>
        <p:txBody>
          <a:bodyPr/>
          <a:lstStyle/>
          <a:p>
            <a:r>
              <a:rPr lang="en-US" dirty="0" err="1" smtClean="0">
                <a:solidFill>
                  <a:schemeClr val="bg1"/>
                </a:solidFill>
              </a:rPr>
              <a:t>Urus</a:t>
            </a:r>
            <a:r>
              <a:rPr lang="en-US" dirty="0" smtClean="0">
                <a:solidFill>
                  <a:schemeClr val="bg1"/>
                </a:solidFill>
              </a:rPr>
              <a:t> </a:t>
            </a:r>
            <a:r>
              <a:rPr lang="en-US" dirty="0">
                <a:solidFill>
                  <a:schemeClr val="bg1"/>
                </a:solidFill>
              </a:rPr>
              <a:t>Setia Program </a:t>
            </a:r>
            <a:r>
              <a:rPr lang="en-US" dirty="0" err="1">
                <a:solidFill>
                  <a:schemeClr val="bg1"/>
                </a:solidFill>
              </a:rPr>
              <a:t>Keugamaan</a:t>
            </a:r>
            <a:r>
              <a:rPr lang="en-US" dirty="0">
                <a:solidFill>
                  <a:schemeClr val="bg1"/>
                </a:solidFill>
              </a:rPr>
              <a:t> Belia</a:t>
            </a:r>
          </a:p>
        </p:txBody>
      </p:sp>
      <p:sp>
        <p:nvSpPr>
          <p:cNvPr id="3" name="Rectangle 2">
            <a:extLst>
              <a:ext uri="{FF2B5EF4-FFF2-40B4-BE49-F238E27FC236}">
                <a16:creationId xmlns:a16="http://schemas.microsoft.com/office/drawing/2014/main" xmlns="" id="{38C14A6E-18C4-4309-B479-1FBA10A74BE4}"/>
              </a:ext>
            </a:extLst>
          </p:cNvPr>
          <p:cNvSpPr/>
          <p:nvPr/>
        </p:nvSpPr>
        <p:spPr>
          <a:xfrm>
            <a:off x="575353" y="2064017"/>
            <a:ext cx="11034445" cy="286232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Bertanggungjawab dalam mengumpul para belia khususnya kumpulan-kumpulan  belia untuk bernaung di bawah entiti Kementerian Hal Ehwal Ugama dalam menerapkan amalan berugama. Para belia ini juga turut sama dilibatkan dalam </a:t>
            </a:r>
            <a:r>
              <a:rPr lang="ms-MY" sz="2400" dirty="0" smtClean="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Malam </a:t>
            </a: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Munajat Anjuran Kementerian Hal Ehwal Ugama bagi memimpin bacaan surah, selawat atau tazkirah. </a:t>
            </a:r>
            <a:endParaRPr lang="en-US" sz="2400" dirty="0">
              <a:solidFill>
                <a:schemeClr val="bg1"/>
              </a:solidFill>
            </a:endParaRPr>
          </a:p>
        </p:txBody>
      </p:sp>
    </p:spTree>
    <p:extLst>
      <p:ext uri="{BB962C8B-B14F-4D97-AF65-F5344CB8AC3E}">
        <p14:creationId xmlns:p14="http://schemas.microsoft.com/office/powerpoint/2010/main" val="2121164669"/>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24760" y="558081"/>
            <a:ext cx="9870440" cy="1325563"/>
          </a:xfrm>
        </p:spPr>
        <p:txBody>
          <a:bodyPr/>
          <a:lstStyle/>
          <a:p>
            <a:r>
              <a:rPr lang="en-US" dirty="0" err="1" smtClean="0">
                <a:solidFill>
                  <a:schemeClr val="bg1"/>
                </a:solidFill>
              </a:rPr>
              <a:t>Peneraju</a:t>
            </a:r>
            <a:r>
              <a:rPr lang="en-US" dirty="0" smtClean="0">
                <a:solidFill>
                  <a:schemeClr val="bg1"/>
                </a:solidFill>
              </a:rPr>
              <a:t> </a:t>
            </a:r>
            <a:r>
              <a:rPr lang="en-US" dirty="0" err="1" smtClean="0">
                <a:solidFill>
                  <a:schemeClr val="bg1"/>
                </a:solidFill>
              </a:rPr>
              <a:t>Strategi-Strategi</a:t>
            </a:r>
            <a:r>
              <a:rPr lang="en-US" dirty="0" smtClean="0">
                <a:solidFill>
                  <a:schemeClr val="bg1"/>
                </a:solidFill>
              </a:rPr>
              <a:t> </a:t>
            </a:r>
            <a:r>
              <a:rPr lang="en-US" dirty="0" err="1" smtClean="0">
                <a:solidFill>
                  <a:schemeClr val="bg1"/>
                </a:solidFill>
              </a:rPr>
              <a:t>Dasar</a:t>
            </a:r>
            <a:r>
              <a:rPr lang="en-US" dirty="0" smtClean="0">
                <a:solidFill>
                  <a:schemeClr val="bg1"/>
                </a:solidFill>
              </a:rPr>
              <a:t> KHEU</a:t>
            </a:r>
            <a:endParaRPr lang="en-US" dirty="0">
              <a:solidFill>
                <a:schemeClr val="bg1"/>
              </a:solidFill>
            </a:endParaRPr>
          </a:p>
        </p:txBody>
      </p:sp>
      <p:sp>
        <p:nvSpPr>
          <p:cNvPr id="2" name="TextBox 1"/>
          <p:cNvSpPr txBox="1"/>
          <p:nvPr/>
        </p:nvSpPr>
        <p:spPr>
          <a:xfrm>
            <a:off x="4978400" y="2822727"/>
            <a:ext cx="6558280" cy="707886"/>
          </a:xfrm>
          <a:prstGeom prst="rect">
            <a:avLst/>
          </a:prstGeom>
          <a:noFill/>
        </p:spPr>
        <p:txBody>
          <a:bodyPr wrap="square" rtlCol="0">
            <a:spAutoFit/>
          </a:bodyPr>
          <a:lstStyle/>
          <a:p>
            <a:pPr algn="ctr"/>
            <a:r>
              <a:rPr lang="en-US" sz="4000" dirty="0" smtClean="0">
                <a:solidFill>
                  <a:schemeClr val="bg1"/>
                </a:solidFill>
              </a:rPr>
              <a:t>“DAKWAH DAN SYIAR”</a:t>
            </a:r>
            <a:endParaRPr lang="en-US" sz="4000" dirty="0">
              <a:solidFill>
                <a:schemeClr val="bg1"/>
              </a:solidFill>
            </a:endParaRPr>
          </a:p>
        </p:txBody>
      </p:sp>
      <p:sp>
        <p:nvSpPr>
          <p:cNvPr id="4" name="TextBox 3"/>
          <p:cNvSpPr txBox="1"/>
          <p:nvPr/>
        </p:nvSpPr>
        <p:spPr>
          <a:xfrm>
            <a:off x="1330960" y="2270378"/>
            <a:ext cx="3271520" cy="707886"/>
          </a:xfrm>
          <a:prstGeom prst="rect">
            <a:avLst/>
          </a:prstGeom>
          <a:noFill/>
        </p:spPr>
        <p:txBody>
          <a:bodyPr wrap="square" rtlCol="0">
            <a:spAutoFit/>
          </a:bodyPr>
          <a:lstStyle/>
          <a:p>
            <a:r>
              <a:rPr lang="en-US" sz="4000" dirty="0" smtClean="0">
                <a:solidFill>
                  <a:schemeClr val="bg1"/>
                </a:solidFill>
              </a:rPr>
              <a:t>“PENDIDIKAN”</a:t>
            </a:r>
            <a:endParaRPr lang="en-US" sz="4000" dirty="0">
              <a:solidFill>
                <a:schemeClr val="bg1"/>
              </a:solidFill>
            </a:endParaRPr>
          </a:p>
        </p:txBody>
      </p:sp>
      <p:sp>
        <p:nvSpPr>
          <p:cNvPr id="5" name="TextBox 4"/>
          <p:cNvSpPr txBox="1"/>
          <p:nvPr/>
        </p:nvSpPr>
        <p:spPr>
          <a:xfrm>
            <a:off x="548640" y="3530613"/>
            <a:ext cx="6558280" cy="707886"/>
          </a:xfrm>
          <a:prstGeom prst="rect">
            <a:avLst/>
          </a:prstGeom>
          <a:noFill/>
        </p:spPr>
        <p:txBody>
          <a:bodyPr wrap="square" rtlCol="0">
            <a:spAutoFit/>
          </a:bodyPr>
          <a:lstStyle/>
          <a:p>
            <a:pPr algn="ctr"/>
            <a:r>
              <a:rPr lang="en-US" sz="4000" dirty="0" smtClean="0">
                <a:solidFill>
                  <a:schemeClr val="bg1"/>
                </a:solidFill>
              </a:rPr>
              <a:t>“UNDANG-UNDANG”</a:t>
            </a:r>
            <a:endParaRPr lang="en-US" sz="4000" dirty="0">
              <a:solidFill>
                <a:schemeClr val="bg1"/>
              </a:solidFill>
            </a:endParaRPr>
          </a:p>
        </p:txBody>
      </p:sp>
      <p:sp>
        <p:nvSpPr>
          <p:cNvPr id="6" name="TextBox 5"/>
          <p:cNvSpPr txBox="1"/>
          <p:nvPr/>
        </p:nvSpPr>
        <p:spPr>
          <a:xfrm>
            <a:off x="7874000" y="4125829"/>
            <a:ext cx="3271520" cy="707886"/>
          </a:xfrm>
          <a:prstGeom prst="rect">
            <a:avLst/>
          </a:prstGeom>
          <a:noFill/>
        </p:spPr>
        <p:txBody>
          <a:bodyPr wrap="square" rtlCol="0">
            <a:spAutoFit/>
          </a:bodyPr>
          <a:lstStyle/>
          <a:p>
            <a:r>
              <a:rPr lang="en-US" sz="4000" dirty="0" smtClean="0">
                <a:solidFill>
                  <a:schemeClr val="bg1"/>
                </a:solidFill>
              </a:rPr>
              <a:t>“SYARIAH”</a:t>
            </a:r>
            <a:endParaRPr lang="en-US" sz="4000" dirty="0">
              <a:solidFill>
                <a:schemeClr val="bg1"/>
              </a:solidFill>
            </a:endParaRPr>
          </a:p>
        </p:txBody>
      </p:sp>
      <p:pic>
        <p:nvPicPr>
          <p:cNvPr id="7" name="Picture 6"/>
          <p:cNvPicPr>
            <a:picLocks noChangeAspect="1"/>
          </p:cNvPicPr>
          <p:nvPr/>
        </p:nvPicPr>
        <p:blipFill>
          <a:blip r:embed="rId2"/>
          <a:stretch>
            <a:fillRect/>
          </a:stretch>
        </p:blipFill>
        <p:spPr>
          <a:xfrm>
            <a:off x="675640" y="369756"/>
            <a:ext cx="1702215" cy="1702215"/>
          </a:xfrm>
          <a:prstGeom prst="rect">
            <a:avLst/>
          </a:prstGeom>
        </p:spPr>
      </p:pic>
    </p:spTree>
    <p:extLst>
      <p:ext uri="{BB962C8B-B14F-4D97-AF65-F5344CB8AC3E}">
        <p14:creationId xmlns:p14="http://schemas.microsoft.com/office/powerpoint/2010/main" val="480382882"/>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406961-95FE-45D2-ABD7-DC45A32E56FB}"/>
              </a:ext>
            </a:extLst>
          </p:cNvPr>
          <p:cNvSpPr>
            <a:spLocks noGrp="1"/>
          </p:cNvSpPr>
          <p:nvPr>
            <p:ph type="title"/>
          </p:nvPr>
        </p:nvSpPr>
        <p:spPr/>
        <p:txBody>
          <a:bodyPr>
            <a:normAutofit/>
          </a:bodyPr>
          <a:lstStyle/>
          <a:p>
            <a:pPr algn="ctr"/>
            <a:r>
              <a:rPr lang="ms-MY" sz="3600" dirty="0">
                <a:solidFill>
                  <a:schemeClr val="bg1"/>
                </a:solidFill>
              </a:rPr>
              <a:t>Kumpulan Belia-Belia Program Keugamaan Belia yang mengikuti </a:t>
            </a:r>
            <a:r>
              <a:rPr lang="ms-MY" sz="3600" dirty="0" smtClean="0">
                <a:solidFill>
                  <a:schemeClr val="bg1"/>
                </a:solidFill>
              </a:rPr>
              <a:t>Malam Munajat</a:t>
            </a:r>
            <a:r>
              <a:rPr lang="ms-MY" sz="3600" dirty="0">
                <a:solidFill>
                  <a:schemeClr val="bg1"/>
                </a:solidFill>
              </a:rPr>
              <a:t> </a:t>
            </a:r>
            <a:r>
              <a:rPr lang="ms-MY" sz="3600" dirty="0" smtClean="0">
                <a:solidFill>
                  <a:schemeClr val="bg1"/>
                </a:solidFill>
              </a:rPr>
              <a:t>Anjuran KHEU</a:t>
            </a:r>
            <a:endParaRPr lang="en-US" sz="3600" dirty="0">
              <a:solidFill>
                <a:schemeClr val="bg1"/>
              </a:solidFill>
            </a:endParaRPr>
          </a:p>
        </p:txBody>
      </p:sp>
      <p:sp>
        <p:nvSpPr>
          <p:cNvPr id="3" name="Rectangle 2">
            <a:extLst>
              <a:ext uri="{FF2B5EF4-FFF2-40B4-BE49-F238E27FC236}">
                <a16:creationId xmlns:a16="http://schemas.microsoft.com/office/drawing/2014/main" xmlns="" id="{73BF6488-5707-4F67-ADBB-90B98ED9C9E7}"/>
              </a:ext>
            </a:extLst>
          </p:cNvPr>
          <p:cNvSpPr/>
          <p:nvPr/>
        </p:nvSpPr>
        <p:spPr>
          <a:xfrm>
            <a:off x="1066800" y="1472182"/>
            <a:ext cx="10058400" cy="3913635"/>
          </a:xfrm>
          <a:prstGeom prst="rect">
            <a:avLst/>
          </a:prstGeom>
        </p:spPr>
        <p:txBody>
          <a:bodyPr wrap="square">
            <a:spAutoFit/>
          </a:bodyPr>
          <a:lstStyle/>
          <a:p>
            <a:pPr marL="342900" lvl="0" indent="-342900" algn="just">
              <a:lnSpc>
                <a:spcPct val="150000"/>
              </a:lnSpc>
              <a:buFont typeface="+mj-lt"/>
              <a:buAutoNum type="arabicPeriod"/>
            </a:pP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Belia Dai’e</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0"/>
              </a:spcAft>
              <a:buFont typeface="+mj-lt"/>
              <a:buAutoNum type="arabicPeriod"/>
            </a:pP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Belia Muallaf As-Syahadah</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0"/>
              </a:spcAft>
              <a:buFont typeface="+mj-lt"/>
              <a:buAutoNum type="arabicPeriod"/>
            </a:pP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Firqah Al-Husni</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0"/>
              </a:spcAft>
              <a:buFont typeface="+mj-lt"/>
              <a:buAutoNum type="arabicPeriod"/>
            </a:pP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Al-Busyra</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0"/>
              </a:spcAft>
              <a:buFont typeface="+mj-lt"/>
              <a:buAutoNum type="arabicPeriod"/>
            </a:pP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An-Najihun</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0"/>
              </a:spcAft>
              <a:buFont typeface="+mj-lt"/>
              <a:buAutoNum type="arabicPeriod"/>
            </a:pP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Al-Huffaz Leader</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0"/>
              </a:spcAft>
              <a:buFont typeface="+mj-lt"/>
              <a:buAutoNum type="arabicPeriod"/>
            </a:pPr>
            <a:r>
              <a:rPr lang="ms-MY" sz="2400" dirty="0">
                <a:solidFill>
                  <a:schemeClr val="bg1"/>
                </a:solidFill>
                <a:latin typeface="Palatino Linotype" panose="02040502050505030304" pitchFamily="18" charset="0"/>
                <a:ea typeface="Calibri" panose="020F0502020204030204" pitchFamily="34" charset="0"/>
                <a:cs typeface="Times New Roman" panose="02020603050405020304" pitchFamily="18" charset="0"/>
              </a:rPr>
              <a:t>Dhiyaul Iman</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24178633"/>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8943823-20C0-4CE7-851C-0AA1285BD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321" y="209320"/>
            <a:ext cx="3988106" cy="2958030"/>
          </a:xfrm>
          <a:prstGeom prst="ellipse">
            <a:avLst/>
          </a:prstGeom>
          <a:ln>
            <a:noFill/>
          </a:ln>
          <a:effectLst>
            <a:softEdge rad="112500"/>
          </a:effectLst>
        </p:spPr>
      </p:pic>
      <p:pic>
        <p:nvPicPr>
          <p:cNvPr id="7" name="Picture 6">
            <a:extLst>
              <a:ext uri="{FF2B5EF4-FFF2-40B4-BE49-F238E27FC236}">
                <a16:creationId xmlns:a16="http://schemas.microsoft.com/office/drawing/2014/main" xmlns="" id="{109E955F-EF00-4785-BE97-5C86DD70E0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6973" y="209320"/>
            <a:ext cx="3910987" cy="2958030"/>
          </a:xfrm>
          <a:prstGeom prst="ellipse">
            <a:avLst/>
          </a:prstGeom>
          <a:ln>
            <a:noFill/>
          </a:ln>
          <a:effectLst>
            <a:softEdge rad="112500"/>
          </a:effectLst>
        </p:spPr>
      </p:pic>
      <p:pic>
        <p:nvPicPr>
          <p:cNvPr id="9" name="Picture 8">
            <a:extLst>
              <a:ext uri="{FF2B5EF4-FFF2-40B4-BE49-F238E27FC236}">
                <a16:creationId xmlns:a16="http://schemas.microsoft.com/office/drawing/2014/main" xmlns="" id="{BCA132E9-388F-4083-A46B-302B8733CD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7506" y="322243"/>
            <a:ext cx="3709014" cy="2732183"/>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02DCDE72-6D1D-49C8-9506-FA8EBFE713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2640" y="3258056"/>
            <a:ext cx="5589958" cy="3090231"/>
          </a:xfrm>
          <a:prstGeom prst="rect">
            <a:avLst/>
          </a:prstGeom>
          <a:ln>
            <a:noFill/>
          </a:ln>
          <a:effectLst>
            <a:softEdge rad="112500"/>
          </a:effectLst>
        </p:spPr>
      </p:pic>
    </p:spTree>
    <p:extLst>
      <p:ext uri="{BB962C8B-B14F-4D97-AF65-F5344CB8AC3E}">
        <p14:creationId xmlns:p14="http://schemas.microsoft.com/office/powerpoint/2010/main" val="1825571019"/>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364F7C-82E7-4212-9808-0E8A1CFBF38E}"/>
              </a:ext>
            </a:extLst>
          </p:cNvPr>
          <p:cNvSpPr>
            <a:spLocks noGrp="1"/>
          </p:cNvSpPr>
          <p:nvPr>
            <p:ph type="title"/>
          </p:nvPr>
        </p:nvSpPr>
        <p:spPr>
          <a:xfrm>
            <a:off x="838200" y="5532"/>
            <a:ext cx="10515600" cy="1325563"/>
          </a:xfrm>
        </p:spPr>
        <p:txBody>
          <a:bodyPr/>
          <a:lstStyle/>
          <a:p>
            <a:r>
              <a:rPr lang="en-US" b="1" dirty="0" err="1">
                <a:solidFill>
                  <a:schemeClr val="bg1"/>
                </a:solidFill>
              </a:rPr>
              <a:t>Penutup</a:t>
            </a:r>
            <a:endParaRPr lang="en-US" b="1" dirty="0">
              <a:solidFill>
                <a:schemeClr val="bg1"/>
              </a:solidFill>
            </a:endParaRPr>
          </a:p>
        </p:txBody>
      </p:sp>
      <p:sp>
        <p:nvSpPr>
          <p:cNvPr id="3" name="Rectangle 2">
            <a:extLst>
              <a:ext uri="{FF2B5EF4-FFF2-40B4-BE49-F238E27FC236}">
                <a16:creationId xmlns:a16="http://schemas.microsoft.com/office/drawing/2014/main" xmlns="" id="{19D504E7-AC0D-4D4E-BF4E-560B601866CA}"/>
              </a:ext>
            </a:extLst>
          </p:cNvPr>
          <p:cNvSpPr/>
          <p:nvPr/>
        </p:nvSpPr>
        <p:spPr>
          <a:xfrm>
            <a:off x="579005" y="947450"/>
            <a:ext cx="11178283" cy="4708981"/>
          </a:xfrm>
          <a:prstGeom prst="rect">
            <a:avLst/>
          </a:prstGeom>
        </p:spPr>
        <p:txBody>
          <a:bodyPr wrap="square">
            <a:spAutoFit/>
          </a:bodyPr>
          <a:lstStyle/>
          <a:p>
            <a:pPr marL="228600" marR="0" algn="just">
              <a:lnSpc>
                <a:spcPct val="150000"/>
              </a:lnSpc>
              <a:spcBef>
                <a:spcPts val="0"/>
              </a:spcBef>
              <a:spcAft>
                <a:spcPts val="0"/>
              </a:spcAft>
            </a:pPr>
            <a:r>
              <a:rPr lang="en-US" sz="20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Sebagai</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kesimpulannya</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peranan</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PDI </a:t>
            </a:r>
            <a:r>
              <a:rPr lang="en-US" sz="20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dalam</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mendukung</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amalan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MUNAJAT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dapatlah</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dilihat</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melalui</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usaha-usaha</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yang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diungkayahkan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oleh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bahagian-bahagian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dan unit-unit di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bawahnya</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Usaha-</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usaha</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sedemikian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bukan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hanya</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setakat</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galakan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kepada</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warga</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Pusat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Da’wah</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Islamiah</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sendiri</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untuk</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mendekatkan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diri</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kepada</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Allah </a:t>
            </a:r>
            <a:r>
              <a:rPr lang="en-US" sz="2000" i="1"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Subhanahu</a:t>
            </a:r>
            <a:r>
              <a:rPr lang="en-US" sz="2000" i="1"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i="1"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wa</a:t>
            </a:r>
            <a:r>
              <a:rPr lang="en-US" sz="2000" i="1"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i="1"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Ta’ala</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melalui</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aktiviti-aktiviti</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keagamaan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yang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diadakan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bahkan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juga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melibatkan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pelbagai</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penyertaan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orang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awam</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melalui</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kursus-kursus</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dan program-program yang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dilaksanakan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termasuklah</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menyediakan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bahan-bahan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bacaan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umum</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termasuk</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Mushaf</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Brunei Darussalam </a:t>
            </a:r>
            <a:r>
              <a:rPr lang="en-US" sz="20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dan</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Terjemahannya</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Mushaf</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Brunei Darussalam </a:t>
            </a:r>
            <a:r>
              <a:rPr lang="en-US" sz="20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dan</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Tafsirannya</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serta</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Aplikasi</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Mushaf</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Brunei </a:t>
            </a:r>
            <a:r>
              <a:rPr lang="en-US" sz="2000" dirty="0" err="1" smtClean="0">
                <a:solidFill>
                  <a:schemeClr val="bg1"/>
                </a:solidFill>
                <a:latin typeface="Palatino Linotype" panose="02040502050505030304" pitchFamily="18" charset="0"/>
                <a:ea typeface="Calibri" panose="020F0502020204030204" pitchFamily="34" charset="0"/>
                <a:cs typeface="Arial" panose="020B0604020202020204" pitchFamily="34" charset="0"/>
              </a:rPr>
              <a:t>bagi</a:t>
            </a:r>
            <a:r>
              <a:rPr lang="en-US" sz="2000" dirty="0" smtClean="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kemudahan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orang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awam</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untuk</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sama-sama</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memantapkan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dan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meningkatkan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kefahaman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ajaran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agama Islam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sekali</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gus</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mendekatkan</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diri</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kepada</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Allah </a:t>
            </a:r>
            <a:r>
              <a:rPr lang="en-US" sz="2000" i="1"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Subhanahu</a:t>
            </a:r>
            <a:r>
              <a:rPr lang="en-US" sz="2000" i="1"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i="1"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wa</a:t>
            </a:r>
            <a:r>
              <a:rPr lang="en-US" sz="2000" i="1"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r>
              <a:rPr lang="en-US" sz="2000" i="1" dirty="0" err="1">
                <a:solidFill>
                  <a:schemeClr val="bg1"/>
                </a:solidFill>
                <a:latin typeface="Palatino Linotype" panose="02040502050505030304" pitchFamily="18" charset="0"/>
                <a:ea typeface="Calibri" panose="020F0502020204030204" pitchFamily="34" charset="0"/>
                <a:cs typeface="Arial" panose="020B0604020202020204" pitchFamily="34" charset="0"/>
              </a:rPr>
              <a:t>Ta’ala</a:t>
            </a:r>
            <a:r>
              <a:rPr lang="en-US" sz="2000" i="1" dirty="0">
                <a:solidFill>
                  <a:schemeClr val="bg1"/>
                </a:solidFill>
                <a:latin typeface="Palatino Linotype" panose="02040502050505030304" pitchFamily="18" charset="0"/>
                <a:ea typeface="Calibri" panose="020F0502020204030204" pitchFamily="34" charset="0"/>
                <a:cs typeface="Arial" panose="020B0604020202020204" pitchFamily="34" charset="0"/>
              </a:rPr>
              <a:t>.</a:t>
            </a:r>
            <a:r>
              <a:rPr lang="en-US" sz="2000" dirty="0">
                <a:solidFill>
                  <a:schemeClr val="bg1"/>
                </a:solidFill>
                <a:latin typeface="Palatino Linotype" panose="02040502050505030304" pitchFamily="18" charset="0"/>
                <a:ea typeface="Calibri" panose="020F0502020204030204" pitchFamily="34" charset="0"/>
                <a:cs typeface="Arial" panose="020B0604020202020204" pitchFamily="34" charset="0"/>
              </a:rPr>
              <a:t>  </a:t>
            </a:r>
            <a:endParaRPr lang="en-US"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678681" y="947450"/>
            <a:ext cx="584199" cy="584199"/>
          </a:xfrm>
          <a:prstGeom prst="rect">
            <a:avLst/>
          </a:prstGeom>
        </p:spPr>
      </p:pic>
    </p:spTree>
    <p:extLst>
      <p:ext uri="{BB962C8B-B14F-4D97-AF65-F5344CB8AC3E}">
        <p14:creationId xmlns:p14="http://schemas.microsoft.com/office/powerpoint/2010/main" val="851700078"/>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11FB2AF-A73C-411C-A78B-F4106B294AFA}"/>
              </a:ext>
            </a:extLst>
          </p:cNvPr>
          <p:cNvSpPr/>
          <p:nvPr/>
        </p:nvSpPr>
        <p:spPr>
          <a:xfrm>
            <a:off x="981459" y="2217951"/>
            <a:ext cx="10229082" cy="1785104"/>
          </a:xfrm>
          <a:prstGeom prst="rect">
            <a:avLst/>
          </a:prstGeom>
        </p:spPr>
        <p:txBody>
          <a:bodyPr wrap="none">
            <a:spAutoFit/>
          </a:bodyPr>
          <a:lstStyle/>
          <a:p>
            <a:pPr marL="228600" marR="0" algn="ctr">
              <a:lnSpc>
                <a:spcPct val="150000"/>
              </a:lnSpc>
              <a:spcBef>
                <a:spcPts val="0"/>
              </a:spcBef>
              <a:spcAft>
                <a:spcPts val="0"/>
              </a:spcAft>
            </a:pPr>
            <a:r>
              <a:rPr lang="ar-SA" sz="8000" b="1" dirty="0">
                <a:solidFill>
                  <a:schemeClr val="bg1"/>
                </a:solidFill>
                <a:latin typeface="Calibri" panose="020F0502020204030204" pitchFamily="34" charset="0"/>
                <a:ea typeface="Calibri" panose="020F0502020204030204" pitchFamily="34" charset="0"/>
                <a:cs typeface="Traditional Arabic" panose="02020603050405020304" pitchFamily="18" charset="-78"/>
              </a:rPr>
              <a:t>الْحَمْدُ لله ِالَّذِي بِنِعْمَتِهِ تَتِمُّ الصَّالِحَاتُ</a:t>
            </a:r>
            <a:endParaRPr lang="en-US" sz="54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47279817"/>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3640" y="548005"/>
            <a:ext cx="9870440" cy="1325563"/>
          </a:xfrm>
        </p:spPr>
        <p:txBody>
          <a:bodyPr/>
          <a:lstStyle/>
          <a:p>
            <a:r>
              <a:rPr lang="en-US" dirty="0" err="1" smtClean="0">
                <a:solidFill>
                  <a:schemeClr val="bg1"/>
                </a:solidFill>
              </a:rPr>
              <a:t>Haluan</a:t>
            </a:r>
            <a:r>
              <a:rPr lang="en-US" dirty="0" smtClean="0">
                <a:solidFill>
                  <a:schemeClr val="bg1"/>
                </a:solidFill>
              </a:rPr>
              <a:t> </a:t>
            </a:r>
            <a:r>
              <a:rPr lang="en-US" dirty="0" err="1" smtClean="0">
                <a:solidFill>
                  <a:schemeClr val="bg1"/>
                </a:solidFill>
              </a:rPr>
              <a:t>Dasar</a:t>
            </a:r>
            <a:r>
              <a:rPr lang="en-US" dirty="0" smtClean="0">
                <a:solidFill>
                  <a:schemeClr val="bg1"/>
                </a:solidFill>
              </a:rPr>
              <a:t> </a:t>
            </a:r>
            <a:r>
              <a:rPr lang="en-US" dirty="0" err="1" smtClean="0">
                <a:solidFill>
                  <a:schemeClr val="bg1"/>
                </a:solidFill>
              </a:rPr>
              <a:t>Pendidikan</a:t>
            </a:r>
            <a:r>
              <a:rPr lang="en-US" dirty="0" smtClean="0">
                <a:solidFill>
                  <a:schemeClr val="bg1"/>
                </a:solidFill>
              </a:rPr>
              <a:t>:</a:t>
            </a:r>
            <a:endParaRPr lang="en-US" dirty="0">
              <a:solidFill>
                <a:schemeClr val="bg1"/>
              </a:solidFill>
            </a:endParaRPr>
          </a:p>
        </p:txBody>
      </p:sp>
      <p:sp>
        <p:nvSpPr>
          <p:cNvPr id="2" name="TextBox 1"/>
          <p:cNvSpPr txBox="1"/>
          <p:nvPr/>
        </p:nvSpPr>
        <p:spPr>
          <a:xfrm>
            <a:off x="919480" y="2854960"/>
            <a:ext cx="10134600" cy="523220"/>
          </a:xfrm>
          <a:prstGeom prst="rect">
            <a:avLst/>
          </a:prstGeom>
          <a:noFill/>
        </p:spPr>
        <p:txBody>
          <a:bodyPr wrap="square" rtlCol="0">
            <a:spAutoFit/>
          </a:bodyPr>
          <a:lstStyle/>
          <a:p>
            <a:pPr marL="571500" indent="-571500">
              <a:buFont typeface="Arial" panose="020B0604020202020204" pitchFamily="34" charset="0"/>
              <a:buChar char="•"/>
            </a:pPr>
            <a:r>
              <a:rPr lang="en-US" sz="2800" dirty="0" err="1" smtClean="0">
                <a:solidFill>
                  <a:schemeClr val="bg1"/>
                </a:solidFill>
              </a:rPr>
              <a:t>Memperkasa</a:t>
            </a:r>
            <a:r>
              <a:rPr lang="en-US" sz="2800" dirty="0" smtClean="0">
                <a:solidFill>
                  <a:schemeClr val="bg1"/>
                </a:solidFill>
              </a:rPr>
              <a:t> </a:t>
            </a:r>
            <a:r>
              <a:rPr lang="en-US" sz="2800" dirty="0" err="1" smtClean="0">
                <a:solidFill>
                  <a:schemeClr val="bg1"/>
                </a:solidFill>
              </a:rPr>
              <a:t>kualiti</a:t>
            </a:r>
            <a:r>
              <a:rPr lang="en-US" sz="2800" dirty="0" smtClean="0">
                <a:solidFill>
                  <a:schemeClr val="bg1"/>
                </a:solidFill>
              </a:rPr>
              <a:t> </a:t>
            </a:r>
            <a:r>
              <a:rPr lang="en-US" sz="2800" dirty="0" err="1" smtClean="0">
                <a:solidFill>
                  <a:schemeClr val="bg1"/>
                </a:solidFill>
              </a:rPr>
              <a:t>pengajaran</a:t>
            </a:r>
            <a:r>
              <a:rPr lang="en-US" sz="2800" dirty="0" smtClean="0">
                <a:solidFill>
                  <a:schemeClr val="bg1"/>
                </a:solidFill>
              </a:rPr>
              <a:t> </a:t>
            </a:r>
            <a:r>
              <a:rPr lang="en-US" sz="2800" dirty="0" err="1" smtClean="0">
                <a:solidFill>
                  <a:schemeClr val="bg1"/>
                </a:solidFill>
              </a:rPr>
              <a:t>dan</a:t>
            </a:r>
            <a:r>
              <a:rPr lang="en-US" sz="2800" dirty="0" smtClean="0">
                <a:solidFill>
                  <a:schemeClr val="bg1"/>
                </a:solidFill>
              </a:rPr>
              <a:t> </a:t>
            </a:r>
            <a:r>
              <a:rPr lang="en-US" sz="2800" dirty="0" err="1" smtClean="0">
                <a:solidFill>
                  <a:schemeClr val="bg1"/>
                </a:solidFill>
              </a:rPr>
              <a:t>pembelajaran</a:t>
            </a:r>
            <a:r>
              <a:rPr lang="en-US" sz="2800" dirty="0" smtClean="0">
                <a:solidFill>
                  <a:schemeClr val="bg1"/>
                </a:solidFill>
              </a:rPr>
              <a:t> Al-Quran</a:t>
            </a:r>
            <a:endParaRPr lang="en-US" sz="2800" dirty="0">
              <a:solidFill>
                <a:schemeClr val="bg1"/>
              </a:solidFill>
            </a:endParaRPr>
          </a:p>
        </p:txBody>
      </p:sp>
    </p:spTree>
    <p:extLst>
      <p:ext uri="{BB962C8B-B14F-4D97-AF65-F5344CB8AC3E}">
        <p14:creationId xmlns:p14="http://schemas.microsoft.com/office/powerpoint/2010/main" val="43491020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3640" y="548005"/>
            <a:ext cx="9870440" cy="1325563"/>
          </a:xfrm>
        </p:spPr>
        <p:txBody>
          <a:bodyPr/>
          <a:lstStyle/>
          <a:p>
            <a:r>
              <a:rPr lang="en-US" dirty="0" err="1" smtClean="0">
                <a:solidFill>
                  <a:schemeClr val="bg1"/>
                </a:solidFill>
              </a:rPr>
              <a:t>Haluan</a:t>
            </a:r>
            <a:r>
              <a:rPr lang="en-US" dirty="0" smtClean="0">
                <a:solidFill>
                  <a:schemeClr val="bg1"/>
                </a:solidFill>
              </a:rPr>
              <a:t> </a:t>
            </a:r>
            <a:r>
              <a:rPr lang="en-US" dirty="0" err="1" smtClean="0">
                <a:solidFill>
                  <a:schemeClr val="bg1"/>
                </a:solidFill>
              </a:rPr>
              <a:t>Dasar</a:t>
            </a:r>
            <a:r>
              <a:rPr lang="en-US" dirty="0" smtClean="0">
                <a:solidFill>
                  <a:schemeClr val="bg1"/>
                </a:solidFill>
              </a:rPr>
              <a:t> </a:t>
            </a:r>
            <a:r>
              <a:rPr lang="en-US" dirty="0" err="1" smtClean="0">
                <a:solidFill>
                  <a:schemeClr val="bg1"/>
                </a:solidFill>
              </a:rPr>
              <a:t>Dakwah</a:t>
            </a:r>
            <a:r>
              <a:rPr lang="en-US" dirty="0" smtClean="0">
                <a:solidFill>
                  <a:schemeClr val="bg1"/>
                </a:solidFill>
              </a:rPr>
              <a:t> </a:t>
            </a:r>
            <a:r>
              <a:rPr lang="en-US" dirty="0" err="1" smtClean="0">
                <a:solidFill>
                  <a:schemeClr val="bg1"/>
                </a:solidFill>
              </a:rPr>
              <a:t>dan</a:t>
            </a:r>
            <a:r>
              <a:rPr lang="en-US" dirty="0" smtClean="0">
                <a:solidFill>
                  <a:schemeClr val="bg1"/>
                </a:solidFill>
              </a:rPr>
              <a:t> </a:t>
            </a:r>
            <a:r>
              <a:rPr lang="en-US" dirty="0" err="1" smtClean="0">
                <a:solidFill>
                  <a:schemeClr val="bg1"/>
                </a:solidFill>
              </a:rPr>
              <a:t>Syiar</a:t>
            </a:r>
            <a:r>
              <a:rPr lang="en-US" dirty="0" smtClean="0">
                <a:solidFill>
                  <a:schemeClr val="bg1"/>
                </a:solidFill>
              </a:rPr>
              <a:t>:</a:t>
            </a:r>
            <a:endParaRPr lang="en-US" dirty="0">
              <a:solidFill>
                <a:schemeClr val="bg1"/>
              </a:solidFill>
            </a:endParaRPr>
          </a:p>
        </p:txBody>
      </p:sp>
      <p:sp>
        <p:nvSpPr>
          <p:cNvPr id="2" name="TextBox 1"/>
          <p:cNvSpPr txBox="1"/>
          <p:nvPr/>
        </p:nvSpPr>
        <p:spPr>
          <a:xfrm>
            <a:off x="919480" y="1971040"/>
            <a:ext cx="10134600" cy="3108543"/>
          </a:xfrm>
          <a:prstGeom prst="rect">
            <a:avLst/>
          </a:prstGeom>
          <a:noFill/>
        </p:spPr>
        <p:txBody>
          <a:bodyPr wrap="square" rtlCol="0">
            <a:spAutoFit/>
          </a:bodyPr>
          <a:lstStyle/>
          <a:p>
            <a:pPr marL="571500" indent="-571500">
              <a:buFont typeface="Arial" panose="020B0604020202020204" pitchFamily="34" charset="0"/>
              <a:buChar char="•"/>
            </a:pPr>
            <a:r>
              <a:rPr lang="en-US" sz="2800" dirty="0" err="1" smtClean="0">
                <a:solidFill>
                  <a:schemeClr val="bg1"/>
                </a:solidFill>
              </a:rPr>
              <a:t>Memberikan</a:t>
            </a:r>
            <a:r>
              <a:rPr lang="en-US" sz="2800" dirty="0" smtClean="0">
                <a:solidFill>
                  <a:schemeClr val="bg1"/>
                </a:solidFill>
              </a:rPr>
              <a:t> </a:t>
            </a:r>
            <a:r>
              <a:rPr lang="en-US" sz="2800" dirty="0" err="1" smtClean="0">
                <a:solidFill>
                  <a:schemeClr val="bg1"/>
                </a:solidFill>
              </a:rPr>
              <a:t>pengetahuan</a:t>
            </a:r>
            <a:r>
              <a:rPr lang="en-US" sz="2800" dirty="0" smtClean="0">
                <a:solidFill>
                  <a:schemeClr val="bg1"/>
                </a:solidFill>
              </a:rPr>
              <a:t>, </a:t>
            </a:r>
            <a:r>
              <a:rPr lang="en-US" sz="2800" dirty="0" err="1" smtClean="0">
                <a:solidFill>
                  <a:schemeClr val="bg1"/>
                </a:solidFill>
              </a:rPr>
              <a:t>kesedaran</a:t>
            </a:r>
            <a:r>
              <a:rPr lang="en-US" sz="2800" dirty="0" smtClean="0">
                <a:solidFill>
                  <a:schemeClr val="bg1"/>
                </a:solidFill>
              </a:rPr>
              <a:t> </a:t>
            </a:r>
            <a:r>
              <a:rPr lang="en-US" sz="2800" dirty="0" err="1" smtClean="0">
                <a:solidFill>
                  <a:schemeClr val="bg1"/>
                </a:solidFill>
              </a:rPr>
              <a:t>dan</a:t>
            </a:r>
            <a:r>
              <a:rPr lang="en-US" sz="2800" dirty="0" smtClean="0">
                <a:solidFill>
                  <a:schemeClr val="bg1"/>
                </a:solidFill>
              </a:rPr>
              <a:t> </a:t>
            </a:r>
            <a:r>
              <a:rPr lang="en-US" sz="2800" dirty="0" err="1" smtClean="0">
                <a:solidFill>
                  <a:schemeClr val="bg1"/>
                </a:solidFill>
              </a:rPr>
              <a:t>penghayatan</a:t>
            </a:r>
            <a:r>
              <a:rPr lang="en-US" sz="2800" dirty="0" smtClean="0">
                <a:solidFill>
                  <a:schemeClr val="bg1"/>
                </a:solidFill>
              </a:rPr>
              <a:t> </a:t>
            </a:r>
            <a:r>
              <a:rPr lang="en-US" sz="2800" dirty="0" err="1" smtClean="0">
                <a:solidFill>
                  <a:schemeClr val="bg1"/>
                </a:solidFill>
              </a:rPr>
              <a:t>berugama</a:t>
            </a:r>
            <a:r>
              <a:rPr lang="en-US" sz="2800" dirty="0" smtClean="0">
                <a:solidFill>
                  <a:schemeClr val="bg1"/>
                </a:solidFill>
              </a:rPr>
              <a:t> </a:t>
            </a:r>
            <a:r>
              <a:rPr lang="en-US" sz="2800" dirty="0" err="1" smtClean="0">
                <a:solidFill>
                  <a:schemeClr val="bg1"/>
                </a:solidFill>
              </a:rPr>
              <a:t>melalui</a:t>
            </a:r>
            <a:r>
              <a:rPr lang="en-US" sz="2800" dirty="0" smtClean="0">
                <a:solidFill>
                  <a:schemeClr val="bg1"/>
                </a:solidFill>
              </a:rPr>
              <a:t> media </a:t>
            </a:r>
            <a:r>
              <a:rPr lang="en-US" sz="2800" dirty="0" err="1" smtClean="0">
                <a:solidFill>
                  <a:schemeClr val="bg1"/>
                </a:solidFill>
              </a:rPr>
              <a:t>dakwah</a:t>
            </a:r>
            <a:r>
              <a:rPr lang="en-US" sz="2800" dirty="0" smtClean="0">
                <a:solidFill>
                  <a:schemeClr val="bg1"/>
                </a:solidFill>
              </a:rPr>
              <a:t> </a:t>
            </a:r>
            <a:r>
              <a:rPr lang="en-US" sz="2800" dirty="0" err="1" smtClean="0">
                <a:solidFill>
                  <a:schemeClr val="bg1"/>
                </a:solidFill>
              </a:rPr>
              <a:t>mengikut</a:t>
            </a:r>
            <a:r>
              <a:rPr lang="en-US" sz="2800" dirty="0" smtClean="0">
                <a:solidFill>
                  <a:schemeClr val="bg1"/>
                </a:solidFill>
              </a:rPr>
              <a:t> </a:t>
            </a:r>
            <a:r>
              <a:rPr lang="en-US" sz="2800" dirty="0" err="1" smtClean="0">
                <a:solidFill>
                  <a:schemeClr val="bg1"/>
                </a:solidFill>
              </a:rPr>
              <a:t>perkembangan</a:t>
            </a:r>
            <a:r>
              <a:rPr lang="en-US" sz="2800" dirty="0" smtClean="0">
                <a:solidFill>
                  <a:schemeClr val="bg1"/>
                </a:solidFill>
              </a:rPr>
              <a:t> </a:t>
            </a:r>
            <a:r>
              <a:rPr lang="en-US" sz="2800" dirty="0" err="1" smtClean="0">
                <a:solidFill>
                  <a:schemeClr val="bg1"/>
                </a:solidFill>
              </a:rPr>
              <a:t>semasa</a:t>
            </a:r>
            <a:r>
              <a:rPr lang="en-US" sz="2800" dirty="0" smtClean="0">
                <a:solidFill>
                  <a:schemeClr val="bg1"/>
                </a:solidFill>
              </a:rPr>
              <a:t>.</a:t>
            </a:r>
          </a:p>
          <a:p>
            <a:pPr marL="571500" indent="-571500">
              <a:buFont typeface="Arial" panose="020B0604020202020204" pitchFamily="34" charset="0"/>
              <a:buChar char="•"/>
            </a:pPr>
            <a:r>
              <a:rPr lang="en-US" sz="2800" dirty="0" err="1" smtClean="0">
                <a:solidFill>
                  <a:schemeClr val="bg1"/>
                </a:solidFill>
              </a:rPr>
              <a:t>Meningkatkan</a:t>
            </a:r>
            <a:r>
              <a:rPr lang="en-US" sz="2800" dirty="0" smtClean="0">
                <a:solidFill>
                  <a:schemeClr val="bg1"/>
                </a:solidFill>
              </a:rPr>
              <a:t> </a:t>
            </a:r>
            <a:r>
              <a:rPr lang="en-US" sz="2800" dirty="0" err="1" smtClean="0">
                <a:solidFill>
                  <a:schemeClr val="bg1"/>
                </a:solidFill>
              </a:rPr>
              <a:t>kualiti</a:t>
            </a:r>
            <a:r>
              <a:rPr lang="en-US" sz="2800" dirty="0" smtClean="0">
                <a:solidFill>
                  <a:schemeClr val="bg1"/>
                </a:solidFill>
              </a:rPr>
              <a:t> </a:t>
            </a:r>
            <a:r>
              <a:rPr lang="en-US" sz="2800" dirty="0" err="1" smtClean="0">
                <a:solidFill>
                  <a:schemeClr val="bg1"/>
                </a:solidFill>
              </a:rPr>
              <a:t>kehidupan</a:t>
            </a:r>
            <a:r>
              <a:rPr lang="en-US" sz="2800" dirty="0" smtClean="0">
                <a:solidFill>
                  <a:schemeClr val="bg1"/>
                </a:solidFill>
              </a:rPr>
              <a:t> </a:t>
            </a:r>
            <a:r>
              <a:rPr lang="en-US" sz="2800" dirty="0" err="1" smtClean="0">
                <a:solidFill>
                  <a:schemeClr val="bg1"/>
                </a:solidFill>
              </a:rPr>
              <a:t>berugama</a:t>
            </a:r>
            <a:r>
              <a:rPr lang="en-US" sz="2800" dirty="0" smtClean="0">
                <a:solidFill>
                  <a:schemeClr val="bg1"/>
                </a:solidFill>
              </a:rPr>
              <a:t> </a:t>
            </a:r>
            <a:r>
              <a:rPr lang="en-US" sz="2800" dirty="0" err="1" smtClean="0">
                <a:solidFill>
                  <a:schemeClr val="bg1"/>
                </a:solidFill>
              </a:rPr>
              <a:t>masyarakat</a:t>
            </a:r>
            <a:r>
              <a:rPr lang="en-US" sz="2800" dirty="0" smtClean="0">
                <a:solidFill>
                  <a:schemeClr val="bg1"/>
                </a:solidFill>
              </a:rPr>
              <a:t> Islam di NBD.</a:t>
            </a:r>
          </a:p>
          <a:p>
            <a:pPr marL="571500" indent="-571500">
              <a:buFont typeface="Arial" panose="020B0604020202020204" pitchFamily="34" charset="0"/>
              <a:buChar char="•"/>
            </a:pPr>
            <a:r>
              <a:rPr lang="en-US" sz="2800" dirty="0" err="1" smtClean="0">
                <a:solidFill>
                  <a:schemeClr val="bg1"/>
                </a:solidFill>
              </a:rPr>
              <a:t>Meningkatkan</a:t>
            </a:r>
            <a:r>
              <a:rPr lang="en-US" sz="2800" dirty="0" smtClean="0">
                <a:solidFill>
                  <a:schemeClr val="bg1"/>
                </a:solidFill>
              </a:rPr>
              <a:t> </a:t>
            </a:r>
            <a:r>
              <a:rPr lang="en-US" sz="2800" dirty="0" err="1" smtClean="0">
                <a:solidFill>
                  <a:schemeClr val="bg1"/>
                </a:solidFill>
              </a:rPr>
              <a:t>kefahaman</a:t>
            </a:r>
            <a:r>
              <a:rPr lang="en-US" sz="2800" dirty="0" smtClean="0">
                <a:solidFill>
                  <a:schemeClr val="bg1"/>
                </a:solidFill>
              </a:rPr>
              <a:t> </a:t>
            </a:r>
            <a:r>
              <a:rPr lang="en-US" sz="2800" dirty="0" err="1" smtClean="0">
                <a:solidFill>
                  <a:schemeClr val="bg1"/>
                </a:solidFill>
              </a:rPr>
              <a:t>ajaran</a:t>
            </a:r>
            <a:r>
              <a:rPr lang="en-US" sz="2800" dirty="0" smtClean="0">
                <a:solidFill>
                  <a:schemeClr val="bg1"/>
                </a:solidFill>
              </a:rPr>
              <a:t> Islam </a:t>
            </a:r>
            <a:r>
              <a:rPr lang="en-US" sz="2800" dirty="0" err="1" smtClean="0">
                <a:solidFill>
                  <a:schemeClr val="bg1"/>
                </a:solidFill>
              </a:rPr>
              <a:t>kepada</a:t>
            </a:r>
            <a:r>
              <a:rPr lang="en-US" sz="2800" dirty="0" smtClean="0">
                <a:solidFill>
                  <a:schemeClr val="bg1"/>
                </a:solidFill>
              </a:rPr>
              <a:t> </a:t>
            </a:r>
            <a:r>
              <a:rPr lang="en-US" sz="2800" dirty="0" err="1" smtClean="0">
                <a:solidFill>
                  <a:schemeClr val="bg1"/>
                </a:solidFill>
              </a:rPr>
              <a:t>seluruh</a:t>
            </a:r>
            <a:r>
              <a:rPr lang="en-US" sz="2800" dirty="0" smtClean="0">
                <a:solidFill>
                  <a:schemeClr val="bg1"/>
                </a:solidFill>
              </a:rPr>
              <a:t> </a:t>
            </a:r>
            <a:r>
              <a:rPr lang="en-US" sz="2800" dirty="0" err="1" smtClean="0">
                <a:solidFill>
                  <a:schemeClr val="bg1"/>
                </a:solidFill>
              </a:rPr>
              <a:t>rakyat</a:t>
            </a:r>
            <a:r>
              <a:rPr lang="en-US" sz="2800" dirty="0" smtClean="0">
                <a:solidFill>
                  <a:schemeClr val="bg1"/>
                </a:solidFill>
              </a:rPr>
              <a:t> </a:t>
            </a:r>
            <a:r>
              <a:rPr lang="en-US" sz="2800" dirty="0" err="1" smtClean="0">
                <a:solidFill>
                  <a:schemeClr val="bg1"/>
                </a:solidFill>
              </a:rPr>
              <a:t>dan</a:t>
            </a:r>
            <a:r>
              <a:rPr lang="en-US" sz="2800" dirty="0" smtClean="0">
                <a:solidFill>
                  <a:schemeClr val="bg1"/>
                </a:solidFill>
              </a:rPr>
              <a:t> </a:t>
            </a:r>
            <a:r>
              <a:rPr lang="en-US" sz="2800" dirty="0" err="1" smtClean="0">
                <a:solidFill>
                  <a:schemeClr val="bg1"/>
                </a:solidFill>
              </a:rPr>
              <a:t>penduduk</a:t>
            </a:r>
            <a:r>
              <a:rPr lang="en-US" sz="2800" dirty="0" smtClean="0">
                <a:solidFill>
                  <a:schemeClr val="bg1"/>
                </a:solidFill>
              </a:rPr>
              <a:t> NBD.</a:t>
            </a:r>
            <a:endParaRPr lang="en-US" sz="2800" dirty="0">
              <a:solidFill>
                <a:schemeClr val="bg1"/>
              </a:solidFill>
            </a:endParaRPr>
          </a:p>
        </p:txBody>
      </p:sp>
    </p:spTree>
    <p:extLst>
      <p:ext uri="{BB962C8B-B14F-4D97-AF65-F5344CB8AC3E}">
        <p14:creationId xmlns:p14="http://schemas.microsoft.com/office/powerpoint/2010/main" val="3494010555"/>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3640" y="548005"/>
            <a:ext cx="9870440" cy="1325563"/>
          </a:xfrm>
        </p:spPr>
        <p:txBody>
          <a:bodyPr/>
          <a:lstStyle/>
          <a:p>
            <a:r>
              <a:rPr lang="en-US" dirty="0" err="1" smtClean="0">
                <a:solidFill>
                  <a:schemeClr val="bg1"/>
                </a:solidFill>
              </a:rPr>
              <a:t>Haluan</a:t>
            </a:r>
            <a:r>
              <a:rPr lang="en-US" dirty="0" smtClean="0">
                <a:solidFill>
                  <a:schemeClr val="bg1"/>
                </a:solidFill>
              </a:rPr>
              <a:t> </a:t>
            </a:r>
            <a:r>
              <a:rPr lang="en-US" dirty="0" err="1" smtClean="0">
                <a:solidFill>
                  <a:schemeClr val="bg1"/>
                </a:solidFill>
              </a:rPr>
              <a:t>Dasar</a:t>
            </a:r>
            <a:r>
              <a:rPr lang="en-US" dirty="0" smtClean="0">
                <a:solidFill>
                  <a:schemeClr val="bg1"/>
                </a:solidFill>
              </a:rPr>
              <a:t> </a:t>
            </a:r>
            <a:r>
              <a:rPr lang="en-US" dirty="0" err="1" smtClean="0">
                <a:solidFill>
                  <a:schemeClr val="bg1"/>
                </a:solidFill>
              </a:rPr>
              <a:t>Undang-Undang</a:t>
            </a:r>
            <a:r>
              <a:rPr lang="en-US" dirty="0" smtClean="0">
                <a:solidFill>
                  <a:schemeClr val="bg1"/>
                </a:solidFill>
              </a:rPr>
              <a:t>:</a:t>
            </a:r>
            <a:endParaRPr lang="en-US" dirty="0">
              <a:solidFill>
                <a:schemeClr val="bg1"/>
              </a:solidFill>
            </a:endParaRPr>
          </a:p>
        </p:txBody>
      </p:sp>
      <p:sp>
        <p:nvSpPr>
          <p:cNvPr id="2" name="TextBox 1"/>
          <p:cNvSpPr txBox="1"/>
          <p:nvPr/>
        </p:nvSpPr>
        <p:spPr>
          <a:xfrm>
            <a:off x="919480" y="2854960"/>
            <a:ext cx="10134600" cy="954107"/>
          </a:xfrm>
          <a:prstGeom prst="rect">
            <a:avLst/>
          </a:prstGeom>
          <a:noFill/>
        </p:spPr>
        <p:txBody>
          <a:bodyPr wrap="square" rtlCol="0">
            <a:spAutoFit/>
          </a:bodyPr>
          <a:lstStyle/>
          <a:p>
            <a:pPr marL="571500" indent="-571500">
              <a:buFont typeface="Arial" panose="020B0604020202020204" pitchFamily="34" charset="0"/>
              <a:buChar char="•"/>
            </a:pPr>
            <a:r>
              <a:rPr lang="en-US" sz="2800" dirty="0" err="1" smtClean="0">
                <a:solidFill>
                  <a:schemeClr val="bg1"/>
                </a:solidFill>
              </a:rPr>
              <a:t>Mengawal</a:t>
            </a:r>
            <a:r>
              <a:rPr lang="en-US" sz="2800" dirty="0" smtClean="0">
                <a:solidFill>
                  <a:schemeClr val="bg1"/>
                </a:solidFill>
              </a:rPr>
              <a:t> </a:t>
            </a:r>
            <a:r>
              <a:rPr lang="en-US" sz="2800" dirty="0" err="1" smtClean="0">
                <a:solidFill>
                  <a:schemeClr val="bg1"/>
                </a:solidFill>
              </a:rPr>
              <a:t>kebenaran</a:t>
            </a:r>
            <a:r>
              <a:rPr lang="en-US" sz="2800" dirty="0" smtClean="0">
                <a:solidFill>
                  <a:schemeClr val="bg1"/>
                </a:solidFill>
              </a:rPr>
              <a:t> </a:t>
            </a:r>
            <a:r>
              <a:rPr lang="en-US" sz="2800" dirty="0" err="1" smtClean="0">
                <a:solidFill>
                  <a:schemeClr val="bg1"/>
                </a:solidFill>
              </a:rPr>
              <a:t>mengajar</a:t>
            </a:r>
            <a:r>
              <a:rPr lang="en-US" sz="2800" dirty="0" smtClean="0">
                <a:solidFill>
                  <a:schemeClr val="bg1"/>
                </a:solidFill>
              </a:rPr>
              <a:t> </a:t>
            </a:r>
            <a:r>
              <a:rPr lang="en-US" sz="2800" dirty="0" err="1" smtClean="0">
                <a:solidFill>
                  <a:schemeClr val="bg1"/>
                </a:solidFill>
              </a:rPr>
              <a:t>ugama</a:t>
            </a:r>
            <a:r>
              <a:rPr lang="en-US" sz="2800" dirty="0" smtClean="0">
                <a:solidFill>
                  <a:schemeClr val="bg1"/>
                </a:solidFill>
              </a:rPr>
              <a:t> Islam </a:t>
            </a:r>
            <a:r>
              <a:rPr lang="en-US" sz="2800" dirty="0" err="1" smtClean="0">
                <a:solidFill>
                  <a:schemeClr val="bg1"/>
                </a:solidFill>
              </a:rPr>
              <a:t>dari</a:t>
            </a:r>
            <a:r>
              <a:rPr lang="en-US" sz="2800" dirty="0" smtClean="0">
                <a:solidFill>
                  <a:schemeClr val="bg1"/>
                </a:solidFill>
              </a:rPr>
              <a:t> </a:t>
            </a:r>
            <a:r>
              <a:rPr lang="en-US" sz="2800" dirty="0" err="1" smtClean="0">
                <a:solidFill>
                  <a:schemeClr val="bg1"/>
                </a:solidFill>
              </a:rPr>
              <a:t>kalangan</a:t>
            </a:r>
            <a:r>
              <a:rPr lang="en-US" sz="2800" dirty="0" smtClean="0">
                <a:solidFill>
                  <a:schemeClr val="bg1"/>
                </a:solidFill>
              </a:rPr>
              <a:t> </a:t>
            </a:r>
            <a:r>
              <a:rPr lang="en-US" sz="2800" dirty="0" err="1" smtClean="0">
                <a:solidFill>
                  <a:schemeClr val="bg1"/>
                </a:solidFill>
              </a:rPr>
              <a:t>rakyat</a:t>
            </a:r>
            <a:r>
              <a:rPr lang="en-US" sz="2800" dirty="0" smtClean="0">
                <a:solidFill>
                  <a:schemeClr val="bg1"/>
                </a:solidFill>
              </a:rPr>
              <a:t> </a:t>
            </a:r>
            <a:r>
              <a:rPr lang="en-US" sz="2800" dirty="0" err="1" smtClean="0">
                <a:solidFill>
                  <a:schemeClr val="bg1"/>
                </a:solidFill>
              </a:rPr>
              <a:t>tempatan</a:t>
            </a:r>
            <a:r>
              <a:rPr lang="en-US" sz="2800" dirty="0" smtClean="0">
                <a:solidFill>
                  <a:schemeClr val="bg1"/>
                </a:solidFill>
              </a:rPr>
              <a:t> </a:t>
            </a:r>
            <a:r>
              <a:rPr lang="en-US" sz="2800" dirty="0" err="1" smtClean="0">
                <a:solidFill>
                  <a:schemeClr val="bg1"/>
                </a:solidFill>
              </a:rPr>
              <a:t>dan</a:t>
            </a:r>
            <a:r>
              <a:rPr lang="en-US" sz="2800" dirty="0" smtClean="0">
                <a:solidFill>
                  <a:schemeClr val="bg1"/>
                </a:solidFill>
              </a:rPr>
              <a:t> </a:t>
            </a:r>
            <a:r>
              <a:rPr lang="en-US" sz="2800" dirty="0" err="1" smtClean="0">
                <a:solidFill>
                  <a:schemeClr val="bg1"/>
                </a:solidFill>
              </a:rPr>
              <a:t>luar</a:t>
            </a:r>
            <a:r>
              <a:rPr lang="en-US" sz="2800" dirty="0" smtClean="0">
                <a:solidFill>
                  <a:schemeClr val="bg1"/>
                </a:solidFill>
              </a:rPr>
              <a:t> </a:t>
            </a:r>
            <a:r>
              <a:rPr lang="en-US" sz="2800" dirty="0" err="1" smtClean="0">
                <a:solidFill>
                  <a:schemeClr val="bg1"/>
                </a:solidFill>
              </a:rPr>
              <a:t>negara</a:t>
            </a:r>
            <a:r>
              <a:rPr lang="en-US" sz="2800" dirty="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1443620161"/>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FAAC83A1C1E14884DEBCEFFEDC0C90" ma:contentTypeVersion="2" ma:contentTypeDescription="Create a new document." ma:contentTypeScope="" ma:versionID="45a92eee71d36009e9f75992f7536ada">
  <xsd:schema xmlns:xsd="http://www.w3.org/2001/XMLSchema" xmlns:xs="http://www.w3.org/2001/XMLSchema" xmlns:p="http://schemas.microsoft.com/office/2006/metadata/properties" xmlns:ns2="f2ae8c52-9a4d-4064-89c0-92f9ff7cbe31" targetNamespace="http://schemas.microsoft.com/office/2006/metadata/properties" ma:root="true" ma:fieldsID="e89b66dcd49d862061522d42ca1b9d69" ns2:_="">
    <xsd:import namespace="f2ae8c52-9a4d-4064-89c0-92f9ff7cbe31"/>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ae8c52-9a4d-4064-89c0-92f9ff7cbe3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38D3F91-6325-48E9-8576-2D4BA44BD614}"/>
</file>

<file path=customXml/itemProps2.xml><?xml version="1.0" encoding="utf-8"?>
<ds:datastoreItem xmlns:ds="http://schemas.openxmlformats.org/officeDocument/2006/customXml" ds:itemID="{1DAA24E2-F6BF-4780-9593-6489AA3B8E41}"/>
</file>

<file path=customXml/itemProps3.xml><?xml version="1.0" encoding="utf-8"?>
<ds:datastoreItem xmlns:ds="http://schemas.openxmlformats.org/officeDocument/2006/customXml" ds:itemID="{85886353-EF71-4711-908E-BB371B2D4506}"/>
</file>

<file path=customXml/itemProps4.xml><?xml version="1.0" encoding="utf-8"?>
<ds:datastoreItem xmlns:ds="http://schemas.openxmlformats.org/officeDocument/2006/customXml" ds:itemID="{9F816102-DC5B-480B-8078-67DBB181590F}"/>
</file>

<file path=docProps/app.xml><?xml version="1.0" encoding="utf-8"?>
<Properties xmlns="http://schemas.openxmlformats.org/officeDocument/2006/extended-properties" xmlns:vt="http://schemas.openxmlformats.org/officeDocument/2006/docPropsVTypes">
  <TotalTime>3532</TotalTime>
  <Words>2465</Words>
  <Application>Microsoft Office PowerPoint</Application>
  <PresentationFormat>Widescreen</PresentationFormat>
  <Paragraphs>349</Paragraphs>
  <Slides>63</Slides>
  <Notes>15</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63</vt:i4>
      </vt:variant>
    </vt:vector>
  </HeadingPairs>
  <TitlesOfParts>
    <vt:vector size="81" baseType="lpstr">
      <vt:lpstr>MS Mincho</vt:lpstr>
      <vt:lpstr>Agency FB</vt:lpstr>
      <vt:lpstr>Akhbar MT</vt:lpstr>
      <vt:lpstr>AlbertaExtralight</vt:lpstr>
      <vt:lpstr>Arial</vt:lpstr>
      <vt:lpstr>Baskerville Old Face</vt:lpstr>
      <vt:lpstr>BlippoBlaD</vt:lpstr>
      <vt:lpstr>Calibri</vt:lpstr>
      <vt:lpstr>Calibri Light</vt:lpstr>
      <vt:lpstr>Microsoft Himalaya</vt:lpstr>
      <vt:lpstr>MS Reference Sans Serif</vt:lpstr>
      <vt:lpstr>Palatino Linotype</vt:lpstr>
      <vt:lpstr>Sitka Heading</vt:lpstr>
      <vt:lpstr>Symbol</vt:lpstr>
      <vt:lpstr>Tahoma</vt:lpstr>
      <vt:lpstr>Times New Roman</vt:lpstr>
      <vt:lpstr>Traditional Arabic</vt:lpstr>
      <vt:lpstr>Office Theme</vt:lpstr>
      <vt:lpstr>PERANAN  PUSAT  DA’WAH  ISLAMIAH DALAM  MENDUKUNG  AMALAN  MUNAJAT</vt:lpstr>
      <vt:lpstr>PowerPoint Presentation</vt:lpstr>
      <vt:lpstr>Tema Majlis Ilmu 2023:</vt:lpstr>
      <vt:lpstr>Sub-Tema ke-2 Seminar Majlis Ilmu 2023:</vt:lpstr>
      <vt:lpstr>DASAR KEMENTERIAN HAL EHWAL UGAMA</vt:lpstr>
      <vt:lpstr>Peneraju Strategi-Strategi Dasar KHEU</vt:lpstr>
      <vt:lpstr>Haluan Dasar Pendidikan:</vt:lpstr>
      <vt:lpstr>Haluan Dasar Dakwah dan Syiar:</vt:lpstr>
      <vt:lpstr>Haluan Dasar Undang-Undang:</vt:lpstr>
      <vt:lpstr>Haluan Dasar Syariah:</vt:lpstr>
      <vt:lpstr>PowerPoint Presentation</vt:lpstr>
      <vt:lpstr>PowerPoint Presentation</vt:lpstr>
      <vt:lpstr>DEFINISI MUNAJAT (samb.) </vt:lpstr>
      <vt:lpstr>PowerPoint Presentation</vt:lpstr>
      <vt:lpstr>PowerPoint Presentation</vt:lpstr>
      <vt:lpstr>Firman Allah Subhanahu wa Ta’ala:</vt:lpstr>
      <vt:lpstr>Hadits riwayat Imam Muslim</vt:lpstr>
      <vt:lpstr>Tajuk  Pembentangan:</vt:lpstr>
      <vt:lpstr>Visi dan Misi Pusat Da’wah Islamiah</vt:lpstr>
      <vt:lpstr>MALAM  MUNAJAT Anjuran Kementerian Hal Ehwal Ugama</vt:lpstr>
      <vt:lpstr>Pengerusi Bersama Pengarah-Pengarah: Jabatan Pentadbiran*Pusat Da’wah Islamiah*Jabatan Pengajian Islam*Jabatan Hal Ehwal Masjid</vt:lpstr>
      <vt:lpstr>Titah Perutusan Khas Kebawah Duli Yang Maha Mulia Baginda Sultan dan Yang Di-Pertuan Negara Brunei Darussalam 9 Muharram 1442 | 17 Ogos 2021</vt:lpstr>
      <vt:lpstr>PowerPoint Presentation</vt:lpstr>
      <vt:lpstr>MALAM  MUNAJAT Anjuran Kementerian Hal Ehwal Ugama</vt:lpstr>
      <vt:lpstr>PELAKSANAAN MALAM  MUNAJAT</vt:lpstr>
      <vt:lpstr>PELAKSANAAN MALAM  MUNAJAT</vt:lpstr>
      <vt:lpstr>PowerPoint Presentation</vt:lpstr>
      <vt:lpstr>PELAKSANAAN MALAM  MUNAJAT</vt:lpstr>
      <vt:lpstr>PowerPoint Presentation</vt:lpstr>
      <vt:lpstr>Penglibatan dan Penyertaan Malam Munajat:</vt:lpstr>
      <vt:lpstr>Pengisian Malam Munajat</vt:lpstr>
      <vt:lpstr>Pengisian Malam Munajat</vt:lpstr>
      <vt:lpstr>Pengisian Malam Munajat</vt:lpstr>
      <vt:lpstr>Pengisian Malam Munajat</vt:lpstr>
      <vt:lpstr>Pengisian Malam Munajat</vt:lpstr>
      <vt:lpstr>Mendukung Amalan Munajat</vt:lpstr>
      <vt:lpstr>Bahagian Pentadbiran</vt:lpstr>
      <vt:lpstr>Bahagian Pentadbiran</vt:lpstr>
      <vt:lpstr>PowerPoint Presentation</vt:lpstr>
      <vt:lpstr>Bahagian Pengembangan Da’wah</vt:lpstr>
      <vt:lpstr>PowerPoint Presentation</vt:lpstr>
      <vt:lpstr>PowerPoint Presentation</vt:lpstr>
      <vt:lpstr>Bahagian Penyebaran Da’wah</vt:lpstr>
      <vt:lpstr>Bahagian Pembangunan Muallaf</vt:lpstr>
      <vt:lpstr>Bahagian Kajian dan Penerbitan</vt:lpstr>
      <vt:lpstr>PowerPoint Presentation</vt:lpstr>
      <vt:lpstr>Bahagian Kajian dan Penerbitan</vt:lpstr>
      <vt:lpstr>Bahagian Media</vt:lpstr>
      <vt:lpstr>Antara Doa, Zikir dan Selawat yang dimuatnaik oleh Media Baharu</vt:lpstr>
      <vt:lpstr>Alamat Medsos  Pusat Da’wah Islamiah</vt:lpstr>
      <vt:lpstr>Bahagian Media</vt:lpstr>
      <vt:lpstr>Bahagian Media</vt:lpstr>
      <vt:lpstr>Keistimewaan Aplikasi Mushaf Brunei</vt:lpstr>
      <vt:lpstr>Bahagian Media</vt:lpstr>
      <vt:lpstr>Bahagian Media</vt:lpstr>
      <vt:lpstr>Bahagian Media</vt:lpstr>
      <vt:lpstr>Bahagian Penapisan dan Pameran</vt:lpstr>
      <vt:lpstr>Urus Setia Penerbitan Tafsir Mushaf Brunei Darussalam  </vt:lpstr>
      <vt:lpstr>Urus Setia Program Keugamaan Belia</vt:lpstr>
      <vt:lpstr>Kumpulan Belia-Belia Program Keugamaan Belia yang mengikuti Malam Munajat Anjuran KHEU</vt:lpstr>
      <vt:lpstr>PowerPoint Presentation</vt:lpstr>
      <vt:lpstr>Penutup</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PERANAN PUSAT DA’WAH ISLAMIAH DALAM MENDUKUNG AMALAN MUNAJAT</dc:title>
  <dc:creator>mora</dc:creator>
  <cp:lastModifiedBy>mora</cp:lastModifiedBy>
  <cp:revision>120</cp:revision>
  <dcterms:created xsi:type="dcterms:W3CDTF">2023-10-23T02:07:02Z</dcterms:created>
  <dcterms:modified xsi:type="dcterms:W3CDTF">2023-11-26T14:28:47Z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0x01010043FAAC83A1C1E14884DEBCEFFEDC0C90</vt:lpwstr>
  </property>
</Properties>
</file>